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076135952" r:id="rId2"/>
    <p:sldId id="2076135957" r:id="rId3"/>
    <p:sldId id="2076135958" r:id="rId4"/>
    <p:sldId id="2076135959" r:id="rId5"/>
    <p:sldId id="2076135966" r:id="rId6"/>
    <p:sldId id="2076135965" r:id="rId7"/>
    <p:sldId id="2076135967" r:id="rId8"/>
    <p:sldId id="2076135968" r:id="rId9"/>
    <p:sldId id="2076135960" r:id="rId10"/>
    <p:sldId id="2076135970" r:id="rId11"/>
    <p:sldId id="2076135971" r:id="rId12"/>
    <p:sldId id="2076135972" r:id="rId13"/>
    <p:sldId id="2076135973" r:id="rId14"/>
    <p:sldId id="2076135974" r:id="rId15"/>
    <p:sldId id="2076135975" r:id="rId16"/>
    <p:sldId id="2076135976" r:id="rId17"/>
    <p:sldId id="2076135979" r:id="rId18"/>
    <p:sldId id="2076135977" r:id="rId19"/>
    <p:sldId id="2076135978" r:id="rId20"/>
    <p:sldId id="2076135980" r:id="rId21"/>
    <p:sldId id="2076135981" r:id="rId22"/>
    <p:sldId id="2076135982" r:id="rId23"/>
    <p:sldId id="2076135983" r:id="rId24"/>
    <p:sldId id="2076135984" r:id="rId25"/>
    <p:sldId id="2076135961" r:id="rId26"/>
    <p:sldId id="2076135985" r:id="rId27"/>
    <p:sldId id="2076135986" r:id="rId28"/>
    <p:sldId id="2076135962" r:id="rId29"/>
    <p:sldId id="2076135987" r:id="rId30"/>
    <p:sldId id="2076135988" r:id="rId31"/>
    <p:sldId id="2076135963" r:id="rId32"/>
    <p:sldId id="2076135990" r:id="rId33"/>
    <p:sldId id="2076135989" r:id="rId34"/>
    <p:sldId id="2076135991" r:id="rId35"/>
    <p:sldId id="2076135964" r:id="rId36"/>
    <p:sldId id="296" r:id="rId37"/>
  </p:sldIdLst>
  <p:sldSz cx="9906000" cy="6858000" type="A4"/>
  <p:notesSz cx="9906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C9C"/>
    <a:srgbClr val="8D92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p:cViewPr varScale="1">
        <p:scale>
          <a:sx n="79" d="100"/>
          <a:sy n="79" d="100"/>
        </p:scale>
        <p:origin x="1368"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2950" y="2125980"/>
            <a:ext cx="84201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85900" y="3840480"/>
            <a:ext cx="69342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900" b="0" i="0">
                <a:solidFill>
                  <a:srgbClr val="8D9299"/>
                </a:solidFill>
                <a:latin typeface="Arial MT"/>
                <a:cs typeface="Arial MT"/>
              </a:defRPr>
            </a:lvl1pPr>
          </a:lstStyle>
          <a:p>
            <a:pPr marL="12700">
              <a:lnSpc>
                <a:spcPct val="100000"/>
              </a:lnSpc>
              <a:spcBef>
                <a:spcPts val="40"/>
              </a:spcBef>
            </a:pPr>
            <a:r>
              <a:rPr spc="-90" dirty="0"/>
              <a:t>Roland_Berger_European_PE_Outlook_2019.pptx</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p:txBody>
          <a:bodyPr lIns="0" tIns="0" rIns="0" bIns="0"/>
          <a:lstStyle>
            <a:lvl1pPr>
              <a:defRPr sz="900" b="0" i="0">
                <a:solidFill>
                  <a:srgbClr val="8D9299"/>
                </a:solidFill>
                <a:latin typeface="Arial MT"/>
                <a:cs typeface="Arial MT"/>
              </a:defRPr>
            </a:lvl1pPr>
          </a:lstStyle>
          <a:p>
            <a:pPr marL="38100">
              <a:lnSpc>
                <a:spcPct val="100000"/>
              </a:lnSpc>
              <a:spcBef>
                <a:spcPts val="40"/>
              </a:spcBef>
            </a:pPr>
            <a:fld id="{81D60167-4931-47E6-BA6A-407CBD079E47}" type="slidenum">
              <a:rPr spc="-95" dirty="0"/>
              <a:t>‹N°›</a:t>
            </a:fld>
            <a:endParaRPr spc="-9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900" b="0" i="0">
                <a:solidFill>
                  <a:srgbClr val="8D9299"/>
                </a:solidFill>
                <a:latin typeface="Arial MT"/>
                <a:cs typeface="Arial MT"/>
              </a:defRPr>
            </a:lvl1pPr>
          </a:lstStyle>
          <a:p>
            <a:pPr marL="12700">
              <a:lnSpc>
                <a:spcPct val="100000"/>
              </a:lnSpc>
              <a:spcBef>
                <a:spcPts val="40"/>
              </a:spcBef>
            </a:pPr>
            <a:r>
              <a:rPr spc="-90" dirty="0"/>
              <a:t>Roland_Berger_European_PE_Outlook_2019.pptx</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p:txBody>
          <a:bodyPr lIns="0" tIns="0" rIns="0" bIns="0"/>
          <a:lstStyle>
            <a:lvl1pPr>
              <a:defRPr sz="900" b="0" i="0">
                <a:solidFill>
                  <a:srgbClr val="8D9299"/>
                </a:solidFill>
                <a:latin typeface="Arial MT"/>
                <a:cs typeface="Arial MT"/>
              </a:defRPr>
            </a:lvl1pPr>
          </a:lstStyle>
          <a:p>
            <a:pPr marL="38100">
              <a:lnSpc>
                <a:spcPct val="100000"/>
              </a:lnSpc>
              <a:spcBef>
                <a:spcPts val="40"/>
              </a:spcBef>
            </a:pPr>
            <a:fld id="{81D60167-4931-47E6-BA6A-407CBD079E47}" type="slidenum">
              <a:rPr spc="-95" dirty="0"/>
              <a:t>‹N°›</a:t>
            </a:fld>
            <a:endParaRPr spc="-9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Arial MT"/>
                <a:cs typeface="Arial MT"/>
              </a:defRPr>
            </a:lvl1pPr>
          </a:lstStyle>
          <a:p>
            <a:endParaRPr/>
          </a:p>
        </p:txBody>
      </p:sp>
      <p:sp>
        <p:nvSpPr>
          <p:cNvPr id="3" name="Holder 3"/>
          <p:cNvSpPr>
            <a:spLocks noGrp="1"/>
          </p:cNvSpPr>
          <p:nvPr>
            <p:ph sz="half" idx="2"/>
          </p:nvPr>
        </p:nvSpPr>
        <p:spPr>
          <a:xfrm>
            <a:off x="495300" y="1577340"/>
            <a:ext cx="430911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rgbClr val="8D9299"/>
                </a:solidFill>
                <a:latin typeface="Arial MT"/>
                <a:cs typeface="Arial MT"/>
              </a:defRPr>
            </a:lvl1pPr>
          </a:lstStyle>
          <a:p>
            <a:pPr marL="12700">
              <a:lnSpc>
                <a:spcPct val="100000"/>
              </a:lnSpc>
              <a:spcBef>
                <a:spcPts val="40"/>
              </a:spcBef>
            </a:pPr>
            <a:r>
              <a:rPr spc="-90" dirty="0"/>
              <a:t>Roland_Berger_European_PE_Outlook_2019.pptx</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7" name="Holder 7"/>
          <p:cNvSpPr>
            <a:spLocks noGrp="1"/>
          </p:cNvSpPr>
          <p:nvPr>
            <p:ph type="sldNum" sz="quarter" idx="7"/>
          </p:nvPr>
        </p:nvSpPr>
        <p:spPr/>
        <p:txBody>
          <a:bodyPr lIns="0" tIns="0" rIns="0" bIns="0"/>
          <a:lstStyle>
            <a:lvl1pPr>
              <a:defRPr sz="900" b="0" i="0">
                <a:solidFill>
                  <a:srgbClr val="8D9299"/>
                </a:solidFill>
                <a:latin typeface="Arial MT"/>
                <a:cs typeface="Arial MT"/>
              </a:defRPr>
            </a:lvl1pPr>
          </a:lstStyle>
          <a:p>
            <a:pPr marL="38100">
              <a:lnSpc>
                <a:spcPct val="100000"/>
              </a:lnSpc>
              <a:spcBef>
                <a:spcPts val="40"/>
              </a:spcBef>
            </a:pPr>
            <a:fld id="{81D60167-4931-47E6-BA6A-407CBD079E47}" type="slidenum">
              <a:rPr spc="-95" dirty="0"/>
              <a:t>‹N°›</a:t>
            </a:fld>
            <a:endParaRPr spc="-9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defRPr sz="900" b="0" i="0">
                <a:solidFill>
                  <a:srgbClr val="8D9299"/>
                </a:solidFill>
                <a:latin typeface="Arial MT"/>
                <a:cs typeface="Arial MT"/>
              </a:defRPr>
            </a:lvl1pPr>
          </a:lstStyle>
          <a:p>
            <a:pPr marL="12700">
              <a:lnSpc>
                <a:spcPct val="100000"/>
              </a:lnSpc>
              <a:spcBef>
                <a:spcPts val="40"/>
              </a:spcBef>
            </a:pPr>
            <a:r>
              <a:rPr spc="-90" dirty="0"/>
              <a:t>Roland_Berger_European_PE_Outlook_2019.pptx</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5" name="Holder 5"/>
          <p:cNvSpPr>
            <a:spLocks noGrp="1"/>
          </p:cNvSpPr>
          <p:nvPr>
            <p:ph type="sldNum" sz="quarter" idx="7"/>
          </p:nvPr>
        </p:nvSpPr>
        <p:spPr/>
        <p:txBody>
          <a:bodyPr lIns="0" tIns="0" rIns="0" bIns="0"/>
          <a:lstStyle>
            <a:lvl1pPr>
              <a:defRPr sz="900" b="0" i="0">
                <a:solidFill>
                  <a:srgbClr val="8D9299"/>
                </a:solidFill>
                <a:latin typeface="Arial MT"/>
                <a:cs typeface="Arial MT"/>
              </a:defRPr>
            </a:lvl1pPr>
          </a:lstStyle>
          <a:p>
            <a:pPr marL="38100">
              <a:lnSpc>
                <a:spcPct val="100000"/>
              </a:lnSpc>
              <a:spcBef>
                <a:spcPts val="40"/>
              </a:spcBef>
            </a:pPr>
            <a:fld id="{81D60167-4931-47E6-BA6A-407CBD079E47}" type="slidenum">
              <a:rPr spc="-95" dirty="0"/>
              <a:t>‹N°›</a:t>
            </a:fld>
            <a:endParaRPr spc="-9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906000" cy="6858000"/>
          </a:xfrm>
          <a:custGeom>
            <a:avLst/>
            <a:gdLst/>
            <a:ahLst/>
            <a:cxnLst/>
            <a:rect l="l" t="t" r="r" b="b"/>
            <a:pathLst>
              <a:path w="9906000" h="6858000">
                <a:moveTo>
                  <a:pt x="9906000" y="0"/>
                </a:moveTo>
                <a:lnTo>
                  <a:pt x="0" y="0"/>
                </a:lnTo>
                <a:lnTo>
                  <a:pt x="0" y="6858000"/>
                </a:lnTo>
                <a:lnTo>
                  <a:pt x="9906000" y="6858000"/>
                </a:lnTo>
                <a:lnTo>
                  <a:pt x="9906000" y="0"/>
                </a:lnTo>
                <a:close/>
              </a:path>
            </a:pathLst>
          </a:custGeom>
          <a:solidFill>
            <a:srgbClr val="85CED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900" b="0" i="0">
                <a:solidFill>
                  <a:srgbClr val="8D9299"/>
                </a:solidFill>
                <a:latin typeface="Arial MT"/>
                <a:cs typeface="Arial MT"/>
              </a:defRPr>
            </a:lvl1pPr>
          </a:lstStyle>
          <a:p>
            <a:pPr marL="12700">
              <a:lnSpc>
                <a:spcPct val="100000"/>
              </a:lnSpc>
              <a:spcBef>
                <a:spcPts val="40"/>
              </a:spcBef>
            </a:pPr>
            <a:r>
              <a:rPr spc="-90" dirty="0"/>
              <a:t>Roland_Berger_European_PE_Outlook_2019.pptx</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4" name="Holder 4"/>
          <p:cNvSpPr>
            <a:spLocks noGrp="1"/>
          </p:cNvSpPr>
          <p:nvPr>
            <p:ph type="sldNum" sz="quarter" idx="7"/>
          </p:nvPr>
        </p:nvSpPr>
        <p:spPr/>
        <p:txBody>
          <a:bodyPr lIns="0" tIns="0" rIns="0" bIns="0"/>
          <a:lstStyle>
            <a:lvl1pPr>
              <a:defRPr sz="900" b="0" i="0">
                <a:solidFill>
                  <a:srgbClr val="8D9299"/>
                </a:solidFill>
                <a:latin typeface="Arial MT"/>
                <a:cs typeface="Arial MT"/>
              </a:defRPr>
            </a:lvl1pPr>
          </a:lstStyle>
          <a:p>
            <a:pPr marL="38100">
              <a:lnSpc>
                <a:spcPct val="100000"/>
              </a:lnSpc>
              <a:spcBef>
                <a:spcPts val="40"/>
              </a:spcBef>
            </a:pPr>
            <a:fld id="{81D60167-4931-47E6-BA6A-407CBD079E47}" type="slidenum">
              <a:rPr spc="-95" dirty="0"/>
              <a:t>‹N°›</a:t>
            </a:fld>
            <a:endParaRPr spc="-9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268968" y="6710171"/>
            <a:ext cx="0" cy="123825"/>
          </a:xfrm>
          <a:custGeom>
            <a:avLst/>
            <a:gdLst/>
            <a:ahLst/>
            <a:cxnLst/>
            <a:rect l="l" t="t" r="r" b="b"/>
            <a:pathLst>
              <a:path h="123825">
                <a:moveTo>
                  <a:pt x="0" y="0"/>
                </a:moveTo>
                <a:lnTo>
                  <a:pt x="0" y="123443"/>
                </a:lnTo>
              </a:path>
            </a:pathLst>
          </a:custGeom>
          <a:ln w="9144">
            <a:solidFill>
              <a:srgbClr val="8D9299"/>
            </a:solidFill>
          </a:ln>
        </p:spPr>
        <p:txBody>
          <a:bodyPr wrap="square" lIns="0" tIns="0" rIns="0" bIns="0" rtlCol="0"/>
          <a:lstStyle/>
          <a:p>
            <a:endParaRPr/>
          </a:p>
        </p:txBody>
      </p:sp>
      <p:pic>
        <p:nvPicPr>
          <p:cNvPr id="17" name="bg object 17"/>
          <p:cNvPicPr/>
          <p:nvPr/>
        </p:nvPicPr>
        <p:blipFill>
          <a:blip r:embed="rId7" cstate="print"/>
          <a:stretch>
            <a:fillRect/>
          </a:stretch>
        </p:blipFill>
        <p:spPr>
          <a:xfrm>
            <a:off x="8732519" y="210311"/>
            <a:ext cx="944879" cy="469392"/>
          </a:xfrm>
          <a:prstGeom prst="rect">
            <a:avLst/>
          </a:prstGeom>
        </p:spPr>
      </p:pic>
      <p:sp>
        <p:nvSpPr>
          <p:cNvPr id="2" name="Holder 2"/>
          <p:cNvSpPr>
            <a:spLocks noGrp="1"/>
          </p:cNvSpPr>
          <p:nvPr>
            <p:ph type="title"/>
          </p:nvPr>
        </p:nvSpPr>
        <p:spPr>
          <a:xfrm>
            <a:off x="623849" y="658748"/>
            <a:ext cx="8658301" cy="807719"/>
          </a:xfrm>
          <a:prstGeom prst="rect">
            <a:avLst/>
          </a:prstGeom>
        </p:spPr>
        <p:txBody>
          <a:bodyPr wrap="square" lIns="0" tIns="0" rIns="0" bIns="0">
            <a:spAutoFit/>
          </a:bodyPr>
          <a:lstStyle>
            <a:lvl1pPr>
              <a:defRPr sz="2700" b="0" i="0">
                <a:solidFill>
                  <a:schemeClr val="tx1"/>
                </a:solidFill>
                <a:latin typeface="Arial MT"/>
                <a:cs typeface="Arial MT"/>
              </a:defRPr>
            </a:lvl1pPr>
          </a:lstStyle>
          <a:p>
            <a:endParaRPr/>
          </a:p>
        </p:txBody>
      </p:sp>
      <p:sp>
        <p:nvSpPr>
          <p:cNvPr id="3" name="Holder 3"/>
          <p:cNvSpPr>
            <a:spLocks noGrp="1"/>
          </p:cNvSpPr>
          <p:nvPr>
            <p:ph type="body" idx="1"/>
          </p:nvPr>
        </p:nvSpPr>
        <p:spPr>
          <a:xfrm>
            <a:off x="732078" y="3176016"/>
            <a:ext cx="5870575" cy="26168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7037323" y="6689598"/>
            <a:ext cx="2129790" cy="156845"/>
          </a:xfrm>
          <a:prstGeom prst="rect">
            <a:avLst/>
          </a:prstGeom>
        </p:spPr>
        <p:txBody>
          <a:bodyPr wrap="square" lIns="0" tIns="0" rIns="0" bIns="0">
            <a:spAutoFit/>
          </a:bodyPr>
          <a:lstStyle>
            <a:lvl1pPr>
              <a:defRPr sz="900" b="0" i="0">
                <a:solidFill>
                  <a:srgbClr val="8D9299"/>
                </a:solidFill>
                <a:latin typeface="Arial MT"/>
                <a:cs typeface="Arial MT"/>
              </a:defRPr>
            </a:lvl1pPr>
          </a:lstStyle>
          <a:p>
            <a:pPr marL="12700">
              <a:lnSpc>
                <a:spcPct val="100000"/>
              </a:lnSpc>
              <a:spcBef>
                <a:spcPts val="40"/>
              </a:spcBef>
            </a:pPr>
            <a:r>
              <a:rPr spc="-90" dirty="0"/>
              <a:t>Roland_Berger_European_PE_Outlook_2019.pptx</a:t>
            </a:r>
          </a:p>
        </p:txBody>
      </p:sp>
      <p:sp>
        <p:nvSpPr>
          <p:cNvPr id="5" name="Holder 5"/>
          <p:cNvSpPr>
            <a:spLocks noGrp="1"/>
          </p:cNvSpPr>
          <p:nvPr>
            <p:ph type="dt" sz="half" idx="6"/>
          </p:nvPr>
        </p:nvSpPr>
        <p:spPr>
          <a:xfrm>
            <a:off x="495300" y="6377940"/>
            <a:ext cx="227838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12/4/2024</a:t>
            </a:fld>
            <a:endParaRPr lang="en-US"/>
          </a:p>
        </p:txBody>
      </p:sp>
      <p:sp>
        <p:nvSpPr>
          <p:cNvPr id="6" name="Holder 6"/>
          <p:cNvSpPr>
            <a:spLocks noGrp="1"/>
          </p:cNvSpPr>
          <p:nvPr>
            <p:ph type="sldNum" sz="quarter" idx="7"/>
          </p:nvPr>
        </p:nvSpPr>
        <p:spPr>
          <a:xfrm>
            <a:off x="9348469" y="6689598"/>
            <a:ext cx="180340" cy="156845"/>
          </a:xfrm>
          <a:prstGeom prst="rect">
            <a:avLst/>
          </a:prstGeom>
        </p:spPr>
        <p:txBody>
          <a:bodyPr wrap="square" lIns="0" tIns="0" rIns="0" bIns="0">
            <a:spAutoFit/>
          </a:bodyPr>
          <a:lstStyle>
            <a:lvl1pPr>
              <a:defRPr sz="900" b="0" i="0">
                <a:solidFill>
                  <a:srgbClr val="8D9299"/>
                </a:solidFill>
                <a:latin typeface="Arial MT"/>
                <a:cs typeface="Arial MT"/>
              </a:defRPr>
            </a:lvl1pPr>
          </a:lstStyle>
          <a:p>
            <a:pPr marL="38100">
              <a:lnSpc>
                <a:spcPct val="100000"/>
              </a:lnSpc>
              <a:spcBef>
                <a:spcPts val="40"/>
              </a:spcBef>
            </a:pPr>
            <a:fld id="{81D60167-4931-47E6-BA6A-407CBD079E47}" type="slidenum">
              <a:rPr spc="-95" dirty="0"/>
              <a:t>‹N°›</a:t>
            </a:fld>
            <a:endParaRPr spc="-9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4.emf"/><Relationship Id="rId5" Type="http://schemas.openxmlformats.org/officeDocument/2006/relationships/oleObject" Target="../embeddings/oleObject2.bin"/><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emf"/></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346505FF-9721-FA59-BCD1-D1E2B91CE17C}"/>
              </a:ext>
            </a:extLst>
          </p:cNvPr>
          <p:cNvPicPr>
            <a:picLocks noChangeAspect="1"/>
          </p:cNvPicPr>
          <p:nvPr/>
        </p:nvPicPr>
        <p:blipFill>
          <a:blip r:embed="rId2"/>
          <a:stretch>
            <a:fillRect/>
          </a:stretch>
        </p:blipFill>
        <p:spPr>
          <a:xfrm>
            <a:off x="5055922" y="682098"/>
            <a:ext cx="4024373" cy="5493800"/>
          </a:xfrm>
          <a:prstGeom prst="rect">
            <a:avLst/>
          </a:prstGeom>
        </p:spPr>
      </p:pic>
      <p:grpSp>
        <p:nvGrpSpPr>
          <p:cNvPr id="27" name="Groupe 26">
            <a:extLst>
              <a:ext uri="{FF2B5EF4-FFF2-40B4-BE49-F238E27FC236}">
                <a16:creationId xmlns:a16="http://schemas.microsoft.com/office/drawing/2014/main" id="{B3181610-EB48-AE5D-2088-D8DD6420CCCC}"/>
              </a:ext>
            </a:extLst>
          </p:cNvPr>
          <p:cNvGrpSpPr/>
          <p:nvPr/>
        </p:nvGrpSpPr>
        <p:grpSpPr>
          <a:xfrm>
            <a:off x="990600" y="1882741"/>
            <a:ext cx="4065322" cy="3092513"/>
            <a:chOff x="1447800" y="2999520"/>
            <a:chExt cx="4065322" cy="3092513"/>
          </a:xfrm>
        </p:grpSpPr>
        <p:sp>
          <p:nvSpPr>
            <p:cNvPr id="11" name="object 4">
              <a:extLst>
                <a:ext uri="{FF2B5EF4-FFF2-40B4-BE49-F238E27FC236}">
                  <a16:creationId xmlns:a16="http://schemas.microsoft.com/office/drawing/2014/main" id="{8B6962F7-5295-AAFE-3899-299A85EEF84C}"/>
                </a:ext>
              </a:extLst>
            </p:cNvPr>
            <p:cNvSpPr/>
            <p:nvPr/>
          </p:nvSpPr>
          <p:spPr>
            <a:xfrm flipV="1">
              <a:off x="1447800" y="4469577"/>
              <a:ext cx="1660525" cy="76200"/>
            </a:xfrm>
            <a:custGeom>
              <a:avLst/>
              <a:gdLst/>
              <a:ahLst/>
              <a:cxnLst/>
              <a:rect l="l" t="t" r="r" b="b"/>
              <a:pathLst>
                <a:path w="1203325">
                  <a:moveTo>
                    <a:pt x="0" y="0"/>
                  </a:moveTo>
                  <a:lnTo>
                    <a:pt x="1203198" y="0"/>
                  </a:lnTo>
                </a:path>
              </a:pathLst>
            </a:custGeom>
            <a:ln w="19050">
              <a:solidFill>
                <a:schemeClr val="accent1">
                  <a:lumMod val="40000"/>
                  <a:lumOff val="60000"/>
                </a:schemeClr>
              </a:solidFill>
            </a:ln>
          </p:spPr>
          <p:txBody>
            <a:bodyPr wrap="square" lIns="0" tIns="0" rIns="0" bIns="0" rtlCol="0"/>
            <a:lstStyle/>
            <a:p>
              <a:endParaRPr/>
            </a:p>
          </p:txBody>
        </p:sp>
        <p:sp>
          <p:nvSpPr>
            <p:cNvPr id="12" name="object 5">
              <a:extLst>
                <a:ext uri="{FF2B5EF4-FFF2-40B4-BE49-F238E27FC236}">
                  <a16:creationId xmlns:a16="http://schemas.microsoft.com/office/drawing/2014/main" id="{516701F0-571A-0F39-CD5E-4E80CD719072}"/>
                </a:ext>
              </a:extLst>
            </p:cNvPr>
            <p:cNvSpPr txBox="1"/>
            <p:nvPr/>
          </p:nvSpPr>
          <p:spPr>
            <a:xfrm>
              <a:off x="1447800" y="2999520"/>
              <a:ext cx="4065322" cy="3092513"/>
            </a:xfrm>
            <a:prstGeom prst="rect">
              <a:avLst/>
            </a:prstGeom>
          </p:spPr>
          <p:txBody>
            <a:bodyPr vert="horz" wrap="square" lIns="0" tIns="12065" rIns="0" bIns="0" rtlCol="0">
              <a:spAutoFit/>
            </a:bodyPr>
            <a:lstStyle/>
            <a:p>
              <a:pPr marL="12700">
                <a:spcBef>
                  <a:spcPts val="95"/>
                </a:spcBef>
              </a:pPr>
              <a:r>
                <a:rPr lang="en-US" sz="2800" spc="-150" dirty="0">
                  <a:solidFill>
                    <a:srgbClr val="156C9C"/>
                  </a:solidFill>
                  <a:latin typeface="Aptos SemiBold" panose="020B0004020202020204" pitchFamily="34" charset="0"/>
                  <a:cs typeface="Arial MT"/>
                </a:rPr>
                <a:t>Performance Analysis and Strategic Insights for a Dental Clinic Chain in France</a:t>
              </a:r>
            </a:p>
            <a:p>
              <a:pPr marL="12700">
                <a:lnSpc>
                  <a:spcPts val="2165"/>
                </a:lnSpc>
                <a:spcBef>
                  <a:spcPts val="95"/>
                </a:spcBef>
              </a:pPr>
              <a:endParaRPr lang="en-US" sz="2400" spc="-150" dirty="0">
                <a:solidFill>
                  <a:srgbClr val="156C9C"/>
                </a:solidFill>
                <a:latin typeface="Aptos SemiBold" panose="020B0004020202020204" pitchFamily="34" charset="0"/>
                <a:cs typeface="Arial MT"/>
              </a:endParaRPr>
            </a:p>
            <a:p>
              <a:pPr marL="12700">
                <a:lnSpc>
                  <a:spcPts val="2165"/>
                </a:lnSpc>
                <a:spcBef>
                  <a:spcPts val="95"/>
                </a:spcBef>
              </a:pPr>
              <a:r>
                <a:rPr lang="en-US" sz="1400" dirty="0">
                  <a:solidFill>
                    <a:schemeClr val="tx2"/>
                  </a:solidFill>
                  <a:latin typeface="Aptos Display" panose="020B0004020202020204" pitchFamily="34" charset="0"/>
                </a:rPr>
                <a:t>A Data-Driven approach to understand and improve center performance</a:t>
              </a:r>
              <a:endParaRPr lang="en-US" sz="1400" spc="-150" dirty="0">
                <a:solidFill>
                  <a:schemeClr val="tx2"/>
                </a:solidFill>
                <a:latin typeface="Aptos Display" panose="020B0004020202020204" pitchFamily="34" charset="0"/>
                <a:cs typeface="Arial MT"/>
              </a:endParaRPr>
            </a:p>
            <a:p>
              <a:pPr marL="12700">
                <a:lnSpc>
                  <a:spcPts val="2165"/>
                </a:lnSpc>
                <a:spcBef>
                  <a:spcPts val="95"/>
                </a:spcBef>
              </a:pPr>
              <a:endParaRPr sz="1900" dirty="0">
                <a:latin typeface="Arial MT"/>
                <a:cs typeface="Arial MT"/>
              </a:endParaRPr>
            </a:p>
            <a:p>
              <a:pPr marL="12700">
                <a:lnSpc>
                  <a:spcPts val="1255"/>
                </a:lnSpc>
                <a:spcBef>
                  <a:spcPts val="810"/>
                </a:spcBef>
              </a:pPr>
              <a:r>
                <a:rPr lang="fr-FR" sz="1200" b="1" dirty="0">
                  <a:solidFill>
                    <a:srgbClr val="8D9299"/>
                  </a:solidFill>
                  <a:latin typeface="Aptos ExtraBold" panose="020B0004020202020204" pitchFamily="34" charset="0"/>
                  <a:cs typeface="Arial"/>
                </a:rPr>
                <a:t>Mohammed El Barhichi</a:t>
              </a:r>
              <a:endParaRPr lang="fr-FR" sz="1200" dirty="0">
                <a:latin typeface="Aptos ExtraBold" panose="020B0004020202020204" pitchFamily="34" charset="0"/>
                <a:cs typeface="Arial"/>
              </a:endParaRPr>
            </a:p>
            <a:p>
              <a:pPr marL="12700">
                <a:lnSpc>
                  <a:spcPts val="1255"/>
                </a:lnSpc>
              </a:pPr>
              <a:r>
                <a:rPr lang="fr-FR" sz="1200" dirty="0">
                  <a:solidFill>
                    <a:srgbClr val="8D9299"/>
                  </a:solidFill>
                  <a:latin typeface="Aptos Display" panose="020B0004020202020204" pitchFamily="34" charset="0"/>
                  <a:cs typeface="Arial MT"/>
                </a:rPr>
                <a:t>AI  Engineering  Student</a:t>
              </a:r>
            </a:p>
            <a:p>
              <a:pPr marL="12700"/>
              <a:r>
                <a:rPr lang="fr-FR" sz="1200" dirty="0">
                  <a:solidFill>
                    <a:schemeClr val="tx1">
                      <a:lumMod val="50000"/>
                      <a:lumOff val="50000"/>
                    </a:schemeClr>
                  </a:solidFill>
                  <a:latin typeface="Aptos" panose="020B0004020202020204" pitchFamily="34" charset="0"/>
                </a:rPr>
                <a:t>04/12/2024</a:t>
              </a:r>
              <a:endParaRPr sz="1200" dirty="0">
                <a:solidFill>
                  <a:schemeClr val="tx1">
                    <a:lumMod val="50000"/>
                    <a:lumOff val="50000"/>
                  </a:schemeClr>
                </a:solidFill>
                <a:latin typeface="Aptos Display" panose="020B0004020202020204" pitchFamily="34" charset="0"/>
                <a:cs typeface="Arial MT"/>
              </a:endParaRPr>
            </a:p>
          </p:txBody>
        </p:sp>
      </p:grpSp>
      <p:sp>
        <p:nvSpPr>
          <p:cNvPr id="25" name="Rectangle 24">
            <a:extLst>
              <a:ext uri="{FF2B5EF4-FFF2-40B4-BE49-F238E27FC236}">
                <a16:creationId xmlns:a16="http://schemas.microsoft.com/office/drawing/2014/main" id="{E5809708-D446-45F4-8585-271FCC619A78}"/>
              </a:ext>
            </a:extLst>
          </p:cNvPr>
          <p:cNvSpPr/>
          <p:nvPr/>
        </p:nvSpPr>
        <p:spPr>
          <a:xfrm>
            <a:off x="8681720" y="10160"/>
            <a:ext cx="12192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260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48CC7-5E3E-E7BC-5131-B09B913B2361}"/>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E2CF5967-D9DF-5F2C-0134-C262F72AA0DA}"/>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44C0D281-1776-D807-10CD-92520E070E45}"/>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Outliers</a:t>
            </a:r>
            <a:r>
              <a:rPr lang="fr-FR" sz="2100" dirty="0">
                <a:solidFill>
                  <a:srgbClr val="8D9299"/>
                </a:solidFill>
                <a:latin typeface="Aptos Display" panose="020B0004020202020204" pitchFamily="34" charset="0"/>
                <a:cs typeface="Arial MT"/>
              </a:rPr>
              <a:t>:</a:t>
            </a:r>
            <a:endParaRPr sz="2100" dirty="0">
              <a:latin typeface="Aptos Display" panose="020B0004020202020204" pitchFamily="34" charset="0"/>
              <a:cs typeface="Arial MT"/>
            </a:endParaRPr>
          </a:p>
        </p:txBody>
      </p:sp>
      <p:pic>
        <p:nvPicPr>
          <p:cNvPr id="5" name="Image 4">
            <a:extLst>
              <a:ext uri="{FF2B5EF4-FFF2-40B4-BE49-F238E27FC236}">
                <a16:creationId xmlns:a16="http://schemas.microsoft.com/office/drawing/2014/main" id="{76D52DCB-602B-24C9-3786-CC1CE93DBCDB}"/>
              </a:ext>
            </a:extLst>
          </p:cNvPr>
          <p:cNvPicPr>
            <a:picLocks noChangeAspect="1"/>
          </p:cNvPicPr>
          <p:nvPr/>
        </p:nvPicPr>
        <p:blipFill>
          <a:blip r:embed="rId2"/>
          <a:stretch>
            <a:fillRect/>
          </a:stretch>
        </p:blipFill>
        <p:spPr>
          <a:xfrm>
            <a:off x="425355" y="1524000"/>
            <a:ext cx="3308445" cy="4956038"/>
          </a:xfrm>
          <a:prstGeom prst="rect">
            <a:avLst/>
          </a:prstGeom>
        </p:spPr>
      </p:pic>
      <p:pic>
        <p:nvPicPr>
          <p:cNvPr id="6" name="Image 5">
            <a:extLst>
              <a:ext uri="{FF2B5EF4-FFF2-40B4-BE49-F238E27FC236}">
                <a16:creationId xmlns:a16="http://schemas.microsoft.com/office/drawing/2014/main" id="{FA614A32-BC11-C2A4-20F7-ED555DC0DB49}"/>
              </a:ext>
            </a:extLst>
          </p:cNvPr>
          <p:cNvPicPr>
            <a:picLocks noChangeAspect="1"/>
          </p:cNvPicPr>
          <p:nvPr/>
        </p:nvPicPr>
        <p:blipFill>
          <a:blip r:embed="rId2"/>
          <a:srcRect l="65452" t="66113" b="16974"/>
          <a:stretch/>
        </p:blipFill>
        <p:spPr>
          <a:xfrm>
            <a:off x="2590800" y="4800600"/>
            <a:ext cx="1143000" cy="838200"/>
          </a:xfrm>
          <a:prstGeom prst="rect">
            <a:avLst/>
          </a:prstGeom>
        </p:spPr>
      </p:pic>
    </p:spTree>
    <p:extLst>
      <p:ext uri="{BB962C8B-B14F-4D97-AF65-F5344CB8AC3E}">
        <p14:creationId xmlns:p14="http://schemas.microsoft.com/office/powerpoint/2010/main" val="16765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519FD-4E49-9CE7-2B68-936FCA4878A8}"/>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02673724-E4BB-EB85-6CF0-EC977406344A}"/>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8A300DF8-F39B-4AC0-BC94-B30FF9E93B39}"/>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Outliers</a:t>
            </a:r>
            <a:r>
              <a:rPr lang="fr-FR" sz="2100" dirty="0">
                <a:solidFill>
                  <a:srgbClr val="8D9299"/>
                </a:solidFill>
                <a:latin typeface="Aptos Display" panose="020B0004020202020204" pitchFamily="34" charset="0"/>
                <a:cs typeface="Arial MT"/>
              </a:rPr>
              <a:t>:</a:t>
            </a:r>
            <a:endParaRPr sz="2100" dirty="0">
              <a:latin typeface="Aptos Display" panose="020B0004020202020204" pitchFamily="34" charset="0"/>
              <a:cs typeface="Arial MT"/>
            </a:endParaRPr>
          </a:p>
        </p:txBody>
      </p:sp>
      <p:pic>
        <p:nvPicPr>
          <p:cNvPr id="5" name="Image 4">
            <a:extLst>
              <a:ext uri="{FF2B5EF4-FFF2-40B4-BE49-F238E27FC236}">
                <a16:creationId xmlns:a16="http://schemas.microsoft.com/office/drawing/2014/main" id="{AE765C3E-7D2B-C7E5-0C98-D9CF5044C729}"/>
              </a:ext>
            </a:extLst>
          </p:cNvPr>
          <p:cNvPicPr>
            <a:picLocks noChangeAspect="1"/>
          </p:cNvPicPr>
          <p:nvPr/>
        </p:nvPicPr>
        <p:blipFill>
          <a:blip r:embed="rId2"/>
          <a:stretch>
            <a:fillRect/>
          </a:stretch>
        </p:blipFill>
        <p:spPr>
          <a:xfrm>
            <a:off x="425355" y="1524000"/>
            <a:ext cx="3308445" cy="4956038"/>
          </a:xfrm>
          <a:prstGeom prst="rect">
            <a:avLst/>
          </a:prstGeom>
        </p:spPr>
      </p:pic>
      <p:pic>
        <p:nvPicPr>
          <p:cNvPr id="7" name="Image 6">
            <a:extLst>
              <a:ext uri="{FF2B5EF4-FFF2-40B4-BE49-F238E27FC236}">
                <a16:creationId xmlns:a16="http://schemas.microsoft.com/office/drawing/2014/main" id="{8D110166-CBB5-DB51-7C8D-604D9FD9ABA7}"/>
              </a:ext>
            </a:extLst>
          </p:cNvPr>
          <p:cNvPicPr>
            <a:picLocks noChangeAspect="1"/>
          </p:cNvPicPr>
          <p:nvPr/>
        </p:nvPicPr>
        <p:blipFill>
          <a:blip r:embed="rId2"/>
          <a:srcRect l="66194" t="66463" b="16974"/>
          <a:stretch/>
        </p:blipFill>
        <p:spPr>
          <a:xfrm>
            <a:off x="4289377" y="1943732"/>
            <a:ext cx="4921155" cy="3611880"/>
          </a:xfrm>
          <a:prstGeom prst="rect">
            <a:avLst/>
          </a:prstGeom>
        </p:spPr>
      </p:pic>
      <p:sp>
        <p:nvSpPr>
          <p:cNvPr id="8" name="ZoneTexte 7">
            <a:extLst>
              <a:ext uri="{FF2B5EF4-FFF2-40B4-BE49-F238E27FC236}">
                <a16:creationId xmlns:a16="http://schemas.microsoft.com/office/drawing/2014/main" id="{5B2ACC43-9B73-6C12-3CAC-DD815C1435BA}"/>
              </a:ext>
            </a:extLst>
          </p:cNvPr>
          <p:cNvSpPr txBox="1"/>
          <p:nvPr/>
        </p:nvSpPr>
        <p:spPr>
          <a:xfrm>
            <a:off x="4267200" y="1524000"/>
            <a:ext cx="4648200" cy="369332"/>
          </a:xfrm>
          <a:prstGeom prst="rect">
            <a:avLst/>
          </a:prstGeom>
          <a:noFill/>
        </p:spPr>
        <p:txBody>
          <a:bodyPr wrap="square">
            <a:spAutoFit/>
          </a:bodyPr>
          <a:lstStyle/>
          <a:p>
            <a:pPr marL="285750" indent="-285750">
              <a:buFont typeface="Arial" panose="020B0604020202090204" pitchFamily="34" charset="0"/>
              <a:buChar char="•"/>
            </a:pPr>
            <a:r>
              <a:rPr lang="en-US" dirty="0">
                <a:latin typeface="Aptos" panose="020B0004020202020204" pitchFamily="34" charset="0"/>
              </a:rPr>
              <a:t>Density of doctors in the catchment area</a:t>
            </a:r>
            <a:endParaRPr lang="fr-FR" dirty="0">
              <a:latin typeface="Aptos" panose="020B0004020202020204" pitchFamily="34" charset="0"/>
            </a:endParaRPr>
          </a:p>
        </p:txBody>
      </p:sp>
      <p:sp>
        <p:nvSpPr>
          <p:cNvPr id="9" name="Flèche : droite rayée 8">
            <a:extLst>
              <a:ext uri="{FF2B5EF4-FFF2-40B4-BE49-F238E27FC236}">
                <a16:creationId xmlns:a16="http://schemas.microsoft.com/office/drawing/2014/main" id="{B0A039C9-6F46-6B57-BA49-5A50F0A7ADB7}"/>
              </a:ext>
            </a:extLst>
          </p:cNvPr>
          <p:cNvSpPr/>
          <p:nvPr/>
        </p:nvSpPr>
        <p:spPr>
          <a:xfrm>
            <a:off x="4556077" y="5867398"/>
            <a:ext cx="1029383" cy="533401"/>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D6C4B5B-F926-AC09-DCB1-C6CC9897BA7D}"/>
              </a:ext>
            </a:extLst>
          </p:cNvPr>
          <p:cNvSpPr txBox="1"/>
          <p:nvPr/>
        </p:nvSpPr>
        <p:spPr>
          <a:xfrm>
            <a:off x="5753100" y="5949432"/>
            <a:ext cx="1676400" cy="369332"/>
          </a:xfrm>
          <a:prstGeom prst="rect">
            <a:avLst/>
          </a:prstGeom>
          <a:noFill/>
        </p:spPr>
        <p:txBody>
          <a:bodyPr wrap="square">
            <a:spAutoFit/>
          </a:bodyPr>
          <a:lstStyle/>
          <a:p>
            <a:r>
              <a:rPr lang="fr-FR" dirty="0" err="1">
                <a:latin typeface="Aptos" panose="020B0004020202020204" pitchFamily="34" charset="0"/>
              </a:rPr>
              <a:t>Delete</a:t>
            </a:r>
            <a:r>
              <a:rPr lang="fr-FR" dirty="0">
                <a:latin typeface="Aptos" panose="020B0004020202020204" pitchFamily="34" charset="0"/>
              </a:rPr>
              <a:t> value</a:t>
            </a:r>
          </a:p>
        </p:txBody>
      </p:sp>
    </p:spTree>
    <p:extLst>
      <p:ext uri="{BB962C8B-B14F-4D97-AF65-F5344CB8AC3E}">
        <p14:creationId xmlns:p14="http://schemas.microsoft.com/office/powerpoint/2010/main" val="223806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DFAA4-A552-DECA-5293-66DC0E0CCD0B}"/>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DDAF14E5-5D16-2448-CF41-B76DDAB895EA}"/>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41C96616-210C-E0EF-730A-7BD8B6F09013}"/>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Outliers</a:t>
            </a:r>
            <a:r>
              <a:rPr lang="fr-FR" sz="2100" dirty="0">
                <a:solidFill>
                  <a:srgbClr val="8D9299"/>
                </a:solidFill>
                <a:latin typeface="Aptos Display" panose="020B0004020202020204" pitchFamily="34" charset="0"/>
                <a:cs typeface="Arial MT"/>
              </a:rPr>
              <a:t>:</a:t>
            </a:r>
            <a:endParaRPr sz="2100" dirty="0">
              <a:latin typeface="Aptos Display" panose="020B0004020202020204" pitchFamily="34" charset="0"/>
              <a:cs typeface="Arial MT"/>
            </a:endParaRPr>
          </a:p>
        </p:txBody>
      </p:sp>
      <p:pic>
        <p:nvPicPr>
          <p:cNvPr id="5" name="Image 4">
            <a:extLst>
              <a:ext uri="{FF2B5EF4-FFF2-40B4-BE49-F238E27FC236}">
                <a16:creationId xmlns:a16="http://schemas.microsoft.com/office/drawing/2014/main" id="{E96CB613-1DFB-7CA1-5E4C-0CF82F0CFB5F}"/>
              </a:ext>
            </a:extLst>
          </p:cNvPr>
          <p:cNvPicPr>
            <a:picLocks noChangeAspect="1"/>
          </p:cNvPicPr>
          <p:nvPr/>
        </p:nvPicPr>
        <p:blipFill>
          <a:blip r:embed="rId2"/>
          <a:stretch>
            <a:fillRect/>
          </a:stretch>
        </p:blipFill>
        <p:spPr>
          <a:xfrm>
            <a:off x="425355" y="1524000"/>
            <a:ext cx="3308445" cy="4956038"/>
          </a:xfrm>
          <a:prstGeom prst="rect">
            <a:avLst/>
          </a:prstGeom>
        </p:spPr>
      </p:pic>
      <p:sp>
        <p:nvSpPr>
          <p:cNvPr id="8" name="ZoneTexte 7">
            <a:extLst>
              <a:ext uri="{FF2B5EF4-FFF2-40B4-BE49-F238E27FC236}">
                <a16:creationId xmlns:a16="http://schemas.microsoft.com/office/drawing/2014/main" id="{0F13AB93-16B0-D713-1B03-78226B237524}"/>
              </a:ext>
            </a:extLst>
          </p:cNvPr>
          <p:cNvSpPr txBox="1"/>
          <p:nvPr/>
        </p:nvSpPr>
        <p:spPr>
          <a:xfrm>
            <a:off x="4267200" y="1339334"/>
            <a:ext cx="4648200" cy="369332"/>
          </a:xfrm>
          <a:prstGeom prst="rect">
            <a:avLst/>
          </a:prstGeom>
          <a:noFill/>
        </p:spPr>
        <p:txBody>
          <a:bodyPr wrap="square">
            <a:spAutoFit/>
          </a:bodyPr>
          <a:lstStyle/>
          <a:p>
            <a:pPr marL="285750" indent="-285750">
              <a:buFont typeface="Arial" panose="020B0604020202090204" pitchFamily="34" charset="0"/>
              <a:buChar char="•"/>
            </a:pPr>
            <a:r>
              <a:rPr lang="en-US" dirty="0">
                <a:latin typeface="Aptos" panose="020B0004020202020204" pitchFamily="34" charset="0"/>
              </a:rPr>
              <a:t>Margin rate</a:t>
            </a:r>
            <a:endParaRPr lang="fr-FR" dirty="0">
              <a:latin typeface="Aptos" panose="020B0004020202020204" pitchFamily="34" charset="0"/>
            </a:endParaRPr>
          </a:p>
        </p:txBody>
      </p:sp>
      <p:pic>
        <p:nvPicPr>
          <p:cNvPr id="4" name="Image 3">
            <a:extLst>
              <a:ext uri="{FF2B5EF4-FFF2-40B4-BE49-F238E27FC236}">
                <a16:creationId xmlns:a16="http://schemas.microsoft.com/office/drawing/2014/main" id="{24D2805F-F95A-00D4-05F8-69AE77772A2F}"/>
              </a:ext>
            </a:extLst>
          </p:cNvPr>
          <p:cNvPicPr>
            <a:picLocks noChangeAspect="1"/>
          </p:cNvPicPr>
          <p:nvPr/>
        </p:nvPicPr>
        <p:blipFill>
          <a:blip r:embed="rId2"/>
          <a:srcRect t="16913" r="66793" b="66563"/>
          <a:stretch/>
        </p:blipFill>
        <p:spPr>
          <a:xfrm>
            <a:off x="5237817" y="1708666"/>
            <a:ext cx="2706966" cy="2017680"/>
          </a:xfrm>
          <a:prstGeom prst="rect">
            <a:avLst/>
          </a:prstGeom>
        </p:spPr>
      </p:pic>
      <p:pic>
        <p:nvPicPr>
          <p:cNvPr id="6" name="Image 5">
            <a:extLst>
              <a:ext uri="{FF2B5EF4-FFF2-40B4-BE49-F238E27FC236}">
                <a16:creationId xmlns:a16="http://schemas.microsoft.com/office/drawing/2014/main" id="{7CB95095-2CF6-EF3E-2BA7-DD9102D5FFB7}"/>
              </a:ext>
            </a:extLst>
          </p:cNvPr>
          <p:cNvPicPr>
            <a:picLocks noChangeAspect="1"/>
          </p:cNvPicPr>
          <p:nvPr/>
        </p:nvPicPr>
        <p:blipFill>
          <a:blip r:embed="rId2"/>
          <a:srcRect l="33208" t="16913" r="32688" b="66832"/>
          <a:stretch/>
        </p:blipFill>
        <p:spPr>
          <a:xfrm>
            <a:off x="5237817" y="4370460"/>
            <a:ext cx="2804834" cy="2002487"/>
          </a:xfrm>
          <a:prstGeom prst="rect">
            <a:avLst/>
          </a:prstGeom>
        </p:spPr>
      </p:pic>
      <p:sp>
        <p:nvSpPr>
          <p:cNvPr id="11" name="ZoneTexte 10">
            <a:extLst>
              <a:ext uri="{FF2B5EF4-FFF2-40B4-BE49-F238E27FC236}">
                <a16:creationId xmlns:a16="http://schemas.microsoft.com/office/drawing/2014/main" id="{22A0952E-87F3-007E-4C2A-1A793692095D}"/>
              </a:ext>
            </a:extLst>
          </p:cNvPr>
          <p:cNvSpPr txBox="1"/>
          <p:nvPr/>
        </p:nvSpPr>
        <p:spPr>
          <a:xfrm>
            <a:off x="4267200" y="4001128"/>
            <a:ext cx="4648200" cy="369332"/>
          </a:xfrm>
          <a:prstGeom prst="rect">
            <a:avLst/>
          </a:prstGeom>
          <a:noFill/>
        </p:spPr>
        <p:txBody>
          <a:bodyPr wrap="square">
            <a:spAutoFit/>
          </a:bodyPr>
          <a:lstStyle/>
          <a:p>
            <a:pPr marL="285750" indent="-285750">
              <a:buFont typeface="Arial" panose="020B0604020202090204" pitchFamily="34" charset="0"/>
              <a:buChar char="•"/>
            </a:pPr>
            <a:r>
              <a:rPr lang="en-US" dirty="0">
                <a:latin typeface="Aptos" panose="020B0004020202020204" pitchFamily="34" charset="0"/>
              </a:rPr>
              <a:t>Dentist FTE</a:t>
            </a:r>
            <a:endParaRPr lang="fr-FR" dirty="0">
              <a:latin typeface="Aptos" panose="020B0004020202020204" pitchFamily="34" charset="0"/>
            </a:endParaRPr>
          </a:p>
        </p:txBody>
      </p:sp>
      <p:sp>
        <p:nvSpPr>
          <p:cNvPr id="12" name="ZoneTexte 11">
            <a:extLst>
              <a:ext uri="{FF2B5EF4-FFF2-40B4-BE49-F238E27FC236}">
                <a16:creationId xmlns:a16="http://schemas.microsoft.com/office/drawing/2014/main" id="{82123654-1236-B290-BD04-BF2225A78E22}"/>
              </a:ext>
            </a:extLst>
          </p:cNvPr>
          <p:cNvSpPr txBox="1"/>
          <p:nvPr/>
        </p:nvSpPr>
        <p:spPr>
          <a:xfrm>
            <a:off x="4480562" y="3726346"/>
            <a:ext cx="5120638" cy="276999"/>
          </a:xfrm>
          <a:prstGeom prst="rect">
            <a:avLst/>
          </a:prstGeom>
          <a:noFill/>
        </p:spPr>
        <p:txBody>
          <a:bodyPr wrap="square">
            <a:spAutoFit/>
          </a:bodyPr>
          <a:lstStyle/>
          <a:p>
            <a:r>
              <a:rPr lang="en-US" sz="1200" dirty="0">
                <a:latin typeface="Aptos" panose="020B0004020202020204" pitchFamily="34" charset="0"/>
              </a:rPr>
              <a:t>The costs of these centers exceeded their revenues during the year of 2021</a:t>
            </a:r>
            <a:endParaRPr lang="fr-FR" sz="1200" dirty="0">
              <a:latin typeface="Aptos" panose="020B0004020202020204" pitchFamily="34" charset="0"/>
            </a:endParaRPr>
          </a:p>
        </p:txBody>
      </p:sp>
      <p:sp>
        <p:nvSpPr>
          <p:cNvPr id="13" name="ZoneTexte 12">
            <a:extLst>
              <a:ext uri="{FF2B5EF4-FFF2-40B4-BE49-F238E27FC236}">
                <a16:creationId xmlns:a16="http://schemas.microsoft.com/office/drawing/2014/main" id="{210291EA-D3D6-AC6E-C4A5-502556D6BC91}"/>
              </a:ext>
            </a:extLst>
          </p:cNvPr>
          <p:cNvSpPr txBox="1"/>
          <p:nvPr/>
        </p:nvSpPr>
        <p:spPr>
          <a:xfrm>
            <a:off x="4480562" y="6372947"/>
            <a:ext cx="5120638" cy="276999"/>
          </a:xfrm>
          <a:prstGeom prst="rect">
            <a:avLst/>
          </a:prstGeom>
          <a:noFill/>
        </p:spPr>
        <p:txBody>
          <a:bodyPr wrap="square">
            <a:spAutoFit/>
          </a:bodyPr>
          <a:lstStyle/>
          <a:p>
            <a:r>
              <a:rPr lang="en-US" sz="1200" dirty="0">
                <a:latin typeface="Aptos" panose="020B0004020202020204" pitchFamily="34" charset="0"/>
              </a:rPr>
              <a:t>Non-operational or temporarily inactive centers</a:t>
            </a:r>
            <a:endParaRPr lang="fr-FR" sz="1200" dirty="0">
              <a:latin typeface="Aptos" panose="020B0004020202020204" pitchFamily="34" charset="0"/>
            </a:endParaRPr>
          </a:p>
        </p:txBody>
      </p:sp>
      <p:pic>
        <p:nvPicPr>
          <p:cNvPr id="15" name="Image 14">
            <a:extLst>
              <a:ext uri="{FF2B5EF4-FFF2-40B4-BE49-F238E27FC236}">
                <a16:creationId xmlns:a16="http://schemas.microsoft.com/office/drawing/2014/main" id="{BE0673E4-72F0-EB7E-CE38-4D06F12D32C8}"/>
              </a:ext>
            </a:extLst>
          </p:cNvPr>
          <p:cNvPicPr>
            <a:picLocks noChangeAspect="1"/>
          </p:cNvPicPr>
          <p:nvPr/>
        </p:nvPicPr>
        <p:blipFill>
          <a:blip r:embed="rId2"/>
          <a:srcRect l="65452" b="83087"/>
          <a:stretch/>
        </p:blipFill>
        <p:spPr>
          <a:xfrm>
            <a:off x="2590800" y="1524000"/>
            <a:ext cx="1143000" cy="838200"/>
          </a:xfrm>
          <a:prstGeom prst="rect">
            <a:avLst/>
          </a:prstGeom>
        </p:spPr>
      </p:pic>
    </p:spTree>
    <p:extLst>
      <p:ext uri="{BB962C8B-B14F-4D97-AF65-F5344CB8AC3E}">
        <p14:creationId xmlns:p14="http://schemas.microsoft.com/office/powerpoint/2010/main" val="66517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C07DC-C04C-D058-C87E-BE441CD5ECB2}"/>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379475FE-4D2C-B7A5-D32F-49E2D0572869}"/>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1AB64767-5D7F-0F52-902B-F0F2D2783092}"/>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Outliers</a:t>
            </a:r>
            <a:r>
              <a:rPr lang="fr-FR" sz="2100" dirty="0">
                <a:solidFill>
                  <a:srgbClr val="8D9299"/>
                </a:solidFill>
                <a:latin typeface="Aptos Display" panose="020B0004020202020204" pitchFamily="34" charset="0"/>
                <a:cs typeface="Arial MT"/>
              </a:rPr>
              <a:t>:</a:t>
            </a:r>
            <a:endParaRPr sz="2100" dirty="0">
              <a:latin typeface="Aptos Display" panose="020B0004020202020204" pitchFamily="34" charset="0"/>
              <a:cs typeface="Arial MT"/>
            </a:endParaRPr>
          </a:p>
        </p:txBody>
      </p:sp>
      <p:sp>
        <p:nvSpPr>
          <p:cNvPr id="8" name="ZoneTexte 7">
            <a:extLst>
              <a:ext uri="{FF2B5EF4-FFF2-40B4-BE49-F238E27FC236}">
                <a16:creationId xmlns:a16="http://schemas.microsoft.com/office/drawing/2014/main" id="{268CB596-5F9B-8E92-88B5-60939743570C}"/>
              </a:ext>
            </a:extLst>
          </p:cNvPr>
          <p:cNvSpPr txBox="1"/>
          <p:nvPr/>
        </p:nvSpPr>
        <p:spPr>
          <a:xfrm>
            <a:off x="425355" y="1524000"/>
            <a:ext cx="4648200" cy="369332"/>
          </a:xfrm>
          <a:prstGeom prst="rect">
            <a:avLst/>
          </a:prstGeom>
          <a:noFill/>
        </p:spPr>
        <p:txBody>
          <a:bodyPr wrap="square">
            <a:spAutoFit/>
          </a:bodyPr>
          <a:lstStyle/>
          <a:p>
            <a:pPr marL="285750" indent="-285750">
              <a:buFont typeface="Arial" panose="020B0604020202090204" pitchFamily="34" charset="0"/>
              <a:buChar char="•"/>
            </a:pPr>
            <a:r>
              <a:rPr lang="en-US" dirty="0">
                <a:latin typeface="Aptos" panose="020B0004020202020204" pitchFamily="34" charset="0"/>
              </a:rPr>
              <a:t>Revenue</a:t>
            </a:r>
            <a:endParaRPr lang="fr-FR" dirty="0">
              <a:latin typeface="Aptos" panose="020B0004020202020204" pitchFamily="34" charset="0"/>
            </a:endParaRPr>
          </a:p>
        </p:txBody>
      </p:sp>
      <p:pic>
        <p:nvPicPr>
          <p:cNvPr id="10" name="Image 9">
            <a:extLst>
              <a:ext uri="{FF2B5EF4-FFF2-40B4-BE49-F238E27FC236}">
                <a16:creationId xmlns:a16="http://schemas.microsoft.com/office/drawing/2014/main" id="{731655AE-3176-4173-09ED-8E2213205F61}"/>
              </a:ext>
            </a:extLst>
          </p:cNvPr>
          <p:cNvPicPr>
            <a:picLocks noChangeAspect="1"/>
          </p:cNvPicPr>
          <p:nvPr/>
        </p:nvPicPr>
        <p:blipFill>
          <a:blip r:embed="rId2"/>
          <a:srcRect l="66033" b="83087"/>
          <a:stretch/>
        </p:blipFill>
        <p:spPr>
          <a:xfrm>
            <a:off x="466867" y="1914622"/>
            <a:ext cx="4089210" cy="3050047"/>
          </a:xfrm>
          <a:prstGeom prst="rect">
            <a:avLst/>
          </a:prstGeom>
        </p:spPr>
      </p:pic>
      <p:sp>
        <p:nvSpPr>
          <p:cNvPr id="13" name="ZoneTexte 12">
            <a:extLst>
              <a:ext uri="{FF2B5EF4-FFF2-40B4-BE49-F238E27FC236}">
                <a16:creationId xmlns:a16="http://schemas.microsoft.com/office/drawing/2014/main" id="{6C0103A1-2F52-1572-C995-33A57733E8C4}"/>
              </a:ext>
            </a:extLst>
          </p:cNvPr>
          <p:cNvSpPr txBox="1"/>
          <p:nvPr/>
        </p:nvSpPr>
        <p:spPr>
          <a:xfrm>
            <a:off x="425355" y="4848989"/>
            <a:ext cx="5120638" cy="646331"/>
          </a:xfrm>
          <a:prstGeom prst="rect">
            <a:avLst/>
          </a:prstGeom>
          <a:noFill/>
        </p:spPr>
        <p:txBody>
          <a:bodyPr wrap="square">
            <a:spAutoFit/>
          </a:bodyPr>
          <a:lstStyle/>
          <a:p>
            <a:r>
              <a:rPr lang="en-US" sz="1200" dirty="0">
                <a:latin typeface="Aptos" panose="020B0004020202020204" pitchFamily="34" charset="0"/>
              </a:rPr>
              <a:t>Two potential outliers :</a:t>
            </a:r>
          </a:p>
          <a:p>
            <a:pPr marL="171450" indent="-171450">
              <a:buFont typeface="Arial" panose="020B0604020202090204" pitchFamily="34" charset="0"/>
              <a:buChar char="•"/>
            </a:pPr>
            <a:r>
              <a:rPr lang="en-US" sz="1200" dirty="0">
                <a:latin typeface="Aptos" panose="020B0004020202020204" pitchFamily="34" charset="0"/>
              </a:rPr>
              <a:t>Revenue = 0</a:t>
            </a:r>
          </a:p>
          <a:p>
            <a:pPr marL="171450" indent="-171450">
              <a:buFont typeface="Arial" panose="020B0604020202090204" pitchFamily="34" charset="0"/>
              <a:buChar char="•"/>
            </a:pPr>
            <a:r>
              <a:rPr lang="en-US" sz="1200" dirty="0">
                <a:latin typeface="Aptos" panose="020B0004020202020204" pitchFamily="34" charset="0"/>
              </a:rPr>
              <a:t>Revenue = 15</a:t>
            </a:r>
            <a:endParaRPr lang="fr-FR" sz="1200" dirty="0">
              <a:latin typeface="Aptos" panose="020B0004020202020204" pitchFamily="34" charset="0"/>
            </a:endParaRPr>
          </a:p>
        </p:txBody>
      </p:sp>
    </p:spTree>
    <p:extLst>
      <p:ext uri="{BB962C8B-B14F-4D97-AF65-F5344CB8AC3E}">
        <p14:creationId xmlns:p14="http://schemas.microsoft.com/office/powerpoint/2010/main" val="1936557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6458C-9C14-367C-FC04-C4D650F730AE}"/>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74091232-251A-402E-A92A-EF9F87133F66}"/>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874BCD3B-64A7-3EA3-FCC5-8B147A1F7209}"/>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Outliers</a:t>
            </a:r>
            <a:r>
              <a:rPr lang="fr-FR" sz="2100" dirty="0">
                <a:solidFill>
                  <a:srgbClr val="8D9299"/>
                </a:solidFill>
                <a:latin typeface="Aptos Display" panose="020B0004020202020204" pitchFamily="34" charset="0"/>
                <a:cs typeface="Arial MT"/>
              </a:rPr>
              <a:t>:</a:t>
            </a:r>
            <a:endParaRPr sz="2100" dirty="0">
              <a:latin typeface="Aptos Display" panose="020B0004020202020204" pitchFamily="34" charset="0"/>
              <a:cs typeface="Arial MT"/>
            </a:endParaRPr>
          </a:p>
        </p:txBody>
      </p:sp>
      <p:sp>
        <p:nvSpPr>
          <p:cNvPr id="8" name="ZoneTexte 7">
            <a:extLst>
              <a:ext uri="{FF2B5EF4-FFF2-40B4-BE49-F238E27FC236}">
                <a16:creationId xmlns:a16="http://schemas.microsoft.com/office/drawing/2014/main" id="{90B9C412-C2E6-D63D-F4D4-3F16DE1AB045}"/>
              </a:ext>
            </a:extLst>
          </p:cNvPr>
          <p:cNvSpPr txBox="1"/>
          <p:nvPr/>
        </p:nvSpPr>
        <p:spPr>
          <a:xfrm>
            <a:off x="425355" y="1524000"/>
            <a:ext cx="4648200" cy="369332"/>
          </a:xfrm>
          <a:prstGeom prst="rect">
            <a:avLst/>
          </a:prstGeom>
          <a:noFill/>
        </p:spPr>
        <p:txBody>
          <a:bodyPr wrap="square">
            <a:spAutoFit/>
          </a:bodyPr>
          <a:lstStyle/>
          <a:p>
            <a:pPr marL="285750" indent="-285750">
              <a:buFont typeface="Arial" panose="020B0604020202090204" pitchFamily="34" charset="0"/>
              <a:buChar char="•"/>
            </a:pPr>
            <a:r>
              <a:rPr lang="en-US" dirty="0">
                <a:latin typeface="Aptos" panose="020B0004020202020204" pitchFamily="34" charset="0"/>
              </a:rPr>
              <a:t>Revenue</a:t>
            </a:r>
            <a:endParaRPr lang="fr-FR" dirty="0">
              <a:latin typeface="Aptos" panose="020B0004020202020204" pitchFamily="34" charset="0"/>
            </a:endParaRPr>
          </a:p>
        </p:txBody>
      </p:sp>
      <p:pic>
        <p:nvPicPr>
          <p:cNvPr id="10" name="Image 9">
            <a:extLst>
              <a:ext uri="{FF2B5EF4-FFF2-40B4-BE49-F238E27FC236}">
                <a16:creationId xmlns:a16="http://schemas.microsoft.com/office/drawing/2014/main" id="{A747FB87-5CC7-BF5B-9100-F8F7C8AAFA9D}"/>
              </a:ext>
            </a:extLst>
          </p:cNvPr>
          <p:cNvPicPr>
            <a:picLocks noChangeAspect="1"/>
          </p:cNvPicPr>
          <p:nvPr/>
        </p:nvPicPr>
        <p:blipFill>
          <a:blip r:embed="rId2"/>
          <a:srcRect l="66033" b="83087"/>
          <a:stretch/>
        </p:blipFill>
        <p:spPr>
          <a:xfrm>
            <a:off x="466867" y="1914622"/>
            <a:ext cx="4089210" cy="3050047"/>
          </a:xfrm>
          <a:prstGeom prst="rect">
            <a:avLst/>
          </a:prstGeom>
        </p:spPr>
      </p:pic>
      <p:sp>
        <p:nvSpPr>
          <p:cNvPr id="13" name="ZoneTexte 12">
            <a:extLst>
              <a:ext uri="{FF2B5EF4-FFF2-40B4-BE49-F238E27FC236}">
                <a16:creationId xmlns:a16="http://schemas.microsoft.com/office/drawing/2014/main" id="{3AF609B0-624F-5778-CDB6-6FA94692FD60}"/>
              </a:ext>
            </a:extLst>
          </p:cNvPr>
          <p:cNvSpPr txBox="1"/>
          <p:nvPr/>
        </p:nvSpPr>
        <p:spPr>
          <a:xfrm>
            <a:off x="425355" y="4848989"/>
            <a:ext cx="5120638" cy="646331"/>
          </a:xfrm>
          <a:prstGeom prst="rect">
            <a:avLst/>
          </a:prstGeom>
          <a:noFill/>
        </p:spPr>
        <p:txBody>
          <a:bodyPr wrap="square">
            <a:spAutoFit/>
          </a:bodyPr>
          <a:lstStyle/>
          <a:p>
            <a:r>
              <a:rPr lang="en-US" sz="1200" dirty="0">
                <a:latin typeface="Aptos" panose="020B0004020202020204" pitchFamily="34" charset="0"/>
              </a:rPr>
              <a:t>Two potential outliers :</a:t>
            </a:r>
          </a:p>
          <a:p>
            <a:pPr marL="171450" indent="-171450">
              <a:buFont typeface="Arial" panose="020B0604020202090204" pitchFamily="34" charset="0"/>
              <a:buChar char="•"/>
            </a:pPr>
            <a:r>
              <a:rPr lang="en-US" sz="1200" dirty="0">
                <a:latin typeface="Aptos" panose="020B0004020202020204" pitchFamily="34" charset="0"/>
              </a:rPr>
              <a:t>Revenue = 0</a:t>
            </a:r>
          </a:p>
          <a:p>
            <a:pPr marL="171450" indent="-171450">
              <a:buFont typeface="Arial" panose="020B0604020202090204" pitchFamily="34" charset="0"/>
              <a:buChar char="•"/>
            </a:pPr>
            <a:r>
              <a:rPr lang="en-US" sz="1200" dirty="0">
                <a:latin typeface="Aptos" panose="020B0004020202020204" pitchFamily="34" charset="0"/>
              </a:rPr>
              <a:t>Revenue = 15</a:t>
            </a:r>
            <a:endParaRPr lang="fr-FR" sz="1200" dirty="0">
              <a:latin typeface="Aptos" panose="020B0004020202020204" pitchFamily="34" charset="0"/>
            </a:endParaRPr>
          </a:p>
        </p:txBody>
      </p:sp>
      <p:sp>
        <p:nvSpPr>
          <p:cNvPr id="14" name="ZoneTexte 13">
            <a:extLst>
              <a:ext uri="{FF2B5EF4-FFF2-40B4-BE49-F238E27FC236}">
                <a16:creationId xmlns:a16="http://schemas.microsoft.com/office/drawing/2014/main" id="{D5C6524B-5546-FEA0-5CDB-EFABB2944A09}"/>
              </a:ext>
            </a:extLst>
          </p:cNvPr>
          <p:cNvSpPr txBox="1"/>
          <p:nvPr/>
        </p:nvSpPr>
        <p:spPr>
          <a:xfrm>
            <a:off x="425355" y="5527866"/>
            <a:ext cx="4648200" cy="338554"/>
          </a:xfrm>
          <a:prstGeom prst="rect">
            <a:avLst/>
          </a:prstGeom>
          <a:noFill/>
        </p:spPr>
        <p:txBody>
          <a:bodyPr wrap="square">
            <a:spAutoFit/>
          </a:bodyPr>
          <a:lstStyle/>
          <a:p>
            <a:pPr marL="285750" indent="-285750">
              <a:buFont typeface="Arial" panose="020B0604020202090204" pitchFamily="34" charset="0"/>
              <a:buChar char="•"/>
            </a:pPr>
            <a:r>
              <a:rPr lang="en-US" sz="1600" dirty="0">
                <a:solidFill>
                  <a:srgbClr val="156C9C"/>
                </a:solidFill>
                <a:latin typeface="Aptos" panose="020B0004020202020204" pitchFamily="34" charset="0"/>
              </a:rPr>
              <a:t>Revenue = 0</a:t>
            </a:r>
            <a:endParaRPr lang="fr-FR" sz="1600" dirty="0">
              <a:solidFill>
                <a:srgbClr val="156C9C"/>
              </a:solidFill>
              <a:latin typeface="Aptos" panose="020B0004020202020204" pitchFamily="34" charset="0"/>
            </a:endParaRPr>
          </a:p>
        </p:txBody>
      </p:sp>
      <p:sp>
        <p:nvSpPr>
          <p:cNvPr id="15" name="ZoneTexte 14">
            <a:extLst>
              <a:ext uri="{FF2B5EF4-FFF2-40B4-BE49-F238E27FC236}">
                <a16:creationId xmlns:a16="http://schemas.microsoft.com/office/drawing/2014/main" id="{E3EA0B84-FE53-234B-680F-AB3161A1835C}"/>
              </a:ext>
            </a:extLst>
          </p:cNvPr>
          <p:cNvSpPr txBox="1"/>
          <p:nvPr/>
        </p:nvSpPr>
        <p:spPr>
          <a:xfrm>
            <a:off x="381000" y="5833090"/>
            <a:ext cx="4343400" cy="461665"/>
          </a:xfrm>
          <a:prstGeom prst="rect">
            <a:avLst/>
          </a:prstGeom>
          <a:noFill/>
        </p:spPr>
        <p:txBody>
          <a:bodyPr wrap="square">
            <a:spAutoFit/>
          </a:bodyPr>
          <a:lstStyle/>
          <a:p>
            <a:r>
              <a:rPr lang="fr-FR" sz="1200" dirty="0" err="1">
                <a:latin typeface="Aptos" panose="020B0004020202020204" pitchFamily="34" charset="0"/>
              </a:rPr>
              <a:t>Rows</a:t>
            </a:r>
            <a:r>
              <a:rPr lang="fr-FR" sz="1200" dirty="0">
                <a:latin typeface="Aptos" panose="020B0004020202020204" pitchFamily="34" charset="0"/>
              </a:rPr>
              <a:t> with </a:t>
            </a:r>
            <a:r>
              <a:rPr lang="fr-FR" sz="1200" dirty="0" err="1">
                <a:latin typeface="Aptos" panose="020B0004020202020204" pitchFamily="34" charset="0"/>
              </a:rPr>
              <a:t>negative</a:t>
            </a:r>
            <a:r>
              <a:rPr lang="fr-FR" sz="1200" dirty="0">
                <a:latin typeface="Aptos" panose="020B0004020202020204" pitchFamily="34" charset="0"/>
              </a:rPr>
              <a:t> </a:t>
            </a:r>
            <a:r>
              <a:rPr lang="fr-FR" sz="1200" dirty="0" err="1">
                <a:latin typeface="Aptos" panose="020B0004020202020204" pitchFamily="34" charset="0"/>
              </a:rPr>
              <a:t>Margin</a:t>
            </a:r>
            <a:r>
              <a:rPr lang="fr-FR" sz="1200" dirty="0">
                <a:latin typeface="Aptos" panose="020B0004020202020204" pitchFamily="34" charset="0"/>
              </a:rPr>
              <a:t> Rate, </a:t>
            </a:r>
            <a:r>
              <a:rPr lang="fr-FR" sz="1200" dirty="0" err="1">
                <a:latin typeface="Aptos" panose="020B0004020202020204" pitchFamily="34" charset="0"/>
              </a:rPr>
              <a:t>null</a:t>
            </a:r>
            <a:r>
              <a:rPr lang="fr-FR" sz="1200" dirty="0">
                <a:latin typeface="Aptos" panose="020B0004020202020204" pitchFamily="34" charset="0"/>
              </a:rPr>
              <a:t> </a:t>
            </a:r>
            <a:r>
              <a:rPr lang="fr-FR" sz="1200" dirty="0" err="1">
                <a:latin typeface="Aptos" panose="020B0004020202020204" pitchFamily="34" charset="0"/>
              </a:rPr>
              <a:t>Dentist</a:t>
            </a:r>
            <a:r>
              <a:rPr lang="fr-FR" sz="1200" dirty="0">
                <a:latin typeface="Aptos" panose="020B0004020202020204" pitchFamily="34" charset="0"/>
              </a:rPr>
              <a:t> FTE, no data Google Rating</a:t>
            </a:r>
          </a:p>
        </p:txBody>
      </p:sp>
      <p:sp>
        <p:nvSpPr>
          <p:cNvPr id="16" name="Flèche : droite rayée 15">
            <a:extLst>
              <a:ext uri="{FF2B5EF4-FFF2-40B4-BE49-F238E27FC236}">
                <a16:creationId xmlns:a16="http://schemas.microsoft.com/office/drawing/2014/main" id="{DE570230-4CDF-0D87-AD16-7E84741B6529}"/>
              </a:ext>
            </a:extLst>
          </p:cNvPr>
          <p:cNvSpPr/>
          <p:nvPr/>
        </p:nvSpPr>
        <p:spPr>
          <a:xfrm>
            <a:off x="433071" y="6375244"/>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171AA16C-1452-8F39-A6DF-243BA77E989E}"/>
              </a:ext>
            </a:extLst>
          </p:cNvPr>
          <p:cNvSpPr txBox="1"/>
          <p:nvPr/>
        </p:nvSpPr>
        <p:spPr>
          <a:xfrm>
            <a:off x="1271272" y="6355526"/>
            <a:ext cx="3292522" cy="276999"/>
          </a:xfrm>
          <a:prstGeom prst="rect">
            <a:avLst/>
          </a:prstGeom>
          <a:noFill/>
        </p:spPr>
        <p:txBody>
          <a:bodyPr wrap="square">
            <a:spAutoFit/>
          </a:bodyPr>
          <a:lstStyle/>
          <a:p>
            <a:r>
              <a:rPr lang="en-US" sz="1200" dirty="0">
                <a:latin typeface="Aptos" panose="020B0004020202020204" pitchFamily="34" charset="0"/>
              </a:rPr>
              <a:t>Non-operational or temporarily inactive centers</a:t>
            </a:r>
          </a:p>
        </p:txBody>
      </p:sp>
    </p:spTree>
    <p:extLst>
      <p:ext uri="{BB962C8B-B14F-4D97-AF65-F5344CB8AC3E}">
        <p14:creationId xmlns:p14="http://schemas.microsoft.com/office/powerpoint/2010/main" val="798853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A8E4E-72EB-4A09-8327-94734A46B3BA}"/>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60D26D8E-1CE7-A7AD-1981-34C6DA98BCAE}"/>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0E9E770C-717C-AEC2-232C-A02C7BE2AC07}"/>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Outliers</a:t>
            </a:r>
            <a:r>
              <a:rPr lang="fr-FR" sz="2100" dirty="0">
                <a:solidFill>
                  <a:srgbClr val="8D9299"/>
                </a:solidFill>
                <a:latin typeface="Aptos Display" panose="020B0004020202020204" pitchFamily="34" charset="0"/>
                <a:cs typeface="Arial MT"/>
              </a:rPr>
              <a:t>:</a:t>
            </a:r>
            <a:endParaRPr sz="2100" dirty="0">
              <a:latin typeface="Aptos Display" panose="020B0004020202020204" pitchFamily="34" charset="0"/>
              <a:cs typeface="Arial MT"/>
            </a:endParaRPr>
          </a:p>
        </p:txBody>
      </p:sp>
      <p:sp>
        <p:nvSpPr>
          <p:cNvPr id="8" name="ZoneTexte 7">
            <a:extLst>
              <a:ext uri="{FF2B5EF4-FFF2-40B4-BE49-F238E27FC236}">
                <a16:creationId xmlns:a16="http://schemas.microsoft.com/office/drawing/2014/main" id="{F25A9446-F93C-EBFD-7796-719F5783E90F}"/>
              </a:ext>
            </a:extLst>
          </p:cNvPr>
          <p:cNvSpPr txBox="1"/>
          <p:nvPr/>
        </p:nvSpPr>
        <p:spPr>
          <a:xfrm>
            <a:off x="425355" y="1524000"/>
            <a:ext cx="4648200" cy="369332"/>
          </a:xfrm>
          <a:prstGeom prst="rect">
            <a:avLst/>
          </a:prstGeom>
          <a:noFill/>
        </p:spPr>
        <p:txBody>
          <a:bodyPr wrap="square">
            <a:spAutoFit/>
          </a:bodyPr>
          <a:lstStyle/>
          <a:p>
            <a:pPr marL="285750" indent="-285750">
              <a:buFont typeface="Arial" panose="020B0604020202090204" pitchFamily="34" charset="0"/>
              <a:buChar char="•"/>
            </a:pPr>
            <a:r>
              <a:rPr lang="en-US" dirty="0">
                <a:latin typeface="Aptos" panose="020B0004020202020204" pitchFamily="34" charset="0"/>
              </a:rPr>
              <a:t>Revenue</a:t>
            </a:r>
            <a:endParaRPr lang="fr-FR" dirty="0">
              <a:latin typeface="Aptos" panose="020B0004020202020204" pitchFamily="34" charset="0"/>
            </a:endParaRPr>
          </a:p>
        </p:txBody>
      </p:sp>
      <p:pic>
        <p:nvPicPr>
          <p:cNvPr id="10" name="Image 9">
            <a:extLst>
              <a:ext uri="{FF2B5EF4-FFF2-40B4-BE49-F238E27FC236}">
                <a16:creationId xmlns:a16="http://schemas.microsoft.com/office/drawing/2014/main" id="{D8EA8C32-6809-1BFE-DA81-776787650B40}"/>
              </a:ext>
            </a:extLst>
          </p:cNvPr>
          <p:cNvPicPr>
            <a:picLocks noChangeAspect="1"/>
          </p:cNvPicPr>
          <p:nvPr/>
        </p:nvPicPr>
        <p:blipFill>
          <a:blip r:embed="rId2"/>
          <a:srcRect l="66033" b="83087"/>
          <a:stretch/>
        </p:blipFill>
        <p:spPr>
          <a:xfrm>
            <a:off x="466867" y="1914622"/>
            <a:ext cx="4089210" cy="3050047"/>
          </a:xfrm>
          <a:prstGeom prst="rect">
            <a:avLst/>
          </a:prstGeom>
        </p:spPr>
      </p:pic>
      <p:sp>
        <p:nvSpPr>
          <p:cNvPr id="13" name="ZoneTexte 12">
            <a:extLst>
              <a:ext uri="{FF2B5EF4-FFF2-40B4-BE49-F238E27FC236}">
                <a16:creationId xmlns:a16="http://schemas.microsoft.com/office/drawing/2014/main" id="{5C721FF0-BE41-6CC1-F267-228D87F1F1D0}"/>
              </a:ext>
            </a:extLst>
          </p:cNvPr>
          <p:cNvSpPr txBox="1"/>
          <p:nvPr/>
        </p:nvSpPr>
        <p:spPr>
          <a:xfrm>
            <a:off x="425355" y="4848989"/>
            <a:ext cx="5120638" cy="646331"/>
          </a:xfrm>
          <a:prstGeom prst="rect">
            <a:avLst/>
          </a:prstGeom>
          <a:noFill/>
        </p:spPr>
        <p:txBody>
          <a:bodyPr wrap="square">
            <a:spAutoFit/>
          </a:bodyPr>
          <a:lstStyle/>
          <a:p>
            <a:r>
              <a:rPr lang="en-US" sz="1200" dirty="0">
                <a:latin typeface="Aptos" panose="020B0004020202020204" pitchFamily="34" charset="0"/>
              </a:rPr>
              <a:t>Two potential outliers :</a:t>
            </a:r>
          </a:p>
          <a:p>
            <a:pPr marL="171450" indent="-171450">
              <a:buFont typeface="Arial" panose="020B0604020202090204" pitchFamily="34" charset="0"/>
              <a:buChar char="•"/>
            </a:pPr>
            <a:r>
              <a:rPr lang="en-US" sz="1200" dirty="0">
                <a:latin typeface="Aptos" panose="020B0004020202020204" pitchFamily="34" charset="0"/>
              </a:rPr>
              <a:t>Revenue = 0</a:t>
            </a:r>
          </a:p>
          <a:p>
            <a:pPr marL="171450" indent="-171450">
              <a:buFont typeface="Arial" panose="020B0604020202090204" pitchFamily="34" charset="0"/>
              <a:buChar char="•"/>
            </a:pPr>
            <a:r>
              <a:rPr lang="en-US" sz="1200" dirty="0">
                <a:latin typeface="Aptos" panose="020B0004020202020204" pitchFamily="34" charset="0"/>
              </a:rPr>
              <a:t>Revenue = 15</a:t>
            </a:r>
            <a:endParaRPr lang="fr-FR" sz="1200" dirty="0">
              <a:latin typeface="Aptos" panose="020B0004020202020204" pitchFamily="34" charset="0"/>
            </a:endParaRPr>
          </a:p>
        </p:txBody>
      </p:sp>
      <p:sp>
        <p:nvSpPr>
          <p:cNvPr id="14" name="ZoneTexte 13">
            <a:extLst>
              <a:ext uri="{FF2B5EF4-FFF2-40B4-BE49-F238E27FC236}">
                <a16:creationId xmlns:a16="http://schemas.microsoft.com/office/drawing/2014/main" id="{155EBCD3-051C-D090-E8E3-03DDCB4C8823}"/>
              </a:ext>
            </a:extLst>
          </p:cNvPr>
          <p:cNvSpPr txBox="1"/>
          <p:nvPr/>
        </p:nvSpPr>
        <p:spPr>
          <a:xfrm>
            <a:off x="425355" y="5527866"/>
            <a:ext cx="4648200" cy="338554"/>
          </a:xfrm>
          <a:prstGeom prst="rect">
            <a:avLst/>
          </a:prstGeom>
          <a:noFill/>
        </p:spPr>
        <p:txBody>
          <a:bodyPr wrap="square">
            <a:spAutoFit/>
          </a:bodyPr>
          <a:lstStyle/>
          <a:p>
            <a:pPr marL="285750" indent="-285750">
              <a:buFont typeface="Arial" panose="020B0604020202090204" pitchFamily="34" charset="0"/>
              <a:buChar char="•"/>
            </a:pPr>
            <a:r>
              <a:rPr lang="en-US" sz="1600" dirty="0">
                <a:solidFill>
                  <a:srgbClr val="156C9C"/>
                </a:solidFill>
                <a:latin typeface="Aptos" panose="020B0004020202020204" pitchFamily="34" charset="0"/>
              </a:rPr>
              <a:t>Revenue = 0</a:t>
            </a:r>
            <a:endParaRPr lang="fr-FR" sz="1600" dirty="0">
              <a:solidFill>
                <a:srgbClr val="156C9C"/>
              </a:solidFill>
              <a:latin typeface="Aptos" panose="020B0004020202020204" pitchFamily="34" charset="0"/>
            </a:endParaRPr>
          </a:p>
        </p:txBody>
      </p:sp>
      <p:sp>
        <p:nvSpPr>
          <p:cNvPr id="15" name="ZoneTexte 14">
            <a:extLst>
              <a:ext uri="{FF2B5EF4-FFF2-40B4-BE49-F238E27FC236}">
                <a16:creationId xmlns:a16="http://schemas.microsoft.com/office/drawing/2014/main" id="{FA6EB288-B644-77A1-892A-CD63A7B91251}"/>
              </a:ext>
            </a:extLst>
          </p:cNvPr>
          <p:cNvSpPr txBox="1"/>
          <p:nvPr/>
        </p:nvSpPr>
        <p:spPr>
          <a:xfrm>
            <a:off x="381000" y="5833090"/>
            <a:ext cx="4343400" cy="461665"/>
          </a:xfrm>
          <a:prstGeom prst="rect">
            <a:avLst/>
          </a:prstGeom>
          <a:noFill/>
        </p:spPr>
        <p:txBody>
          <a:bodyPr wrap="square">
            <a:spAutoFit/>
          </a:bodyPr>
          <a:lstStyle/>
          <a:p>
            <a:r>
              <a:rPr lang="fr-FR" sz="1200" dirty="0" err="1">
                <a:latin typeface="Aptos" panose="020B0004020202020204" pitchFamily="34" charset="0"/>
              </a:rPr>
              <a:t>Rows</a:t>
            </a:r>
            <a:r>
              <a:rPr lang="fr-FR" sz="1200" dirty="0">
                <a:latin typeface="Aptos" panose="020B0004020202020204" pitchFamily="34" charset="0"/>
              </a:rPr>
              <a:t> with </a:t>
            </a:r>
            <a:r>
              <a:rPr lang="fr-FR" sz="1200" dirty="0" err="1">
                <a:latin typeface="Aptos" panose="020B0004020202020204" pitchFamily="34" charset="0"/>
              </a:rPr>
              <a:t>negative</a:t>
            </a:r>
            <a:r>
              <a:rPr lang="fr-FR" sz="1200" dirty="0">
                <a:latin typeface="Aptos" panose="020B0004020202020204" pitchFamily="34" charset="0"/>
              </a:rPr>
              <a:t> </a:t>
            </a:r>
            <a:r>
              <a:rPr lang="fr-FR" sz="1200" dirty="0" err="1">
                <a:latin typeface="Aptos" panose="020B0004020202020204" pitchFamily="34" charset="0"/>
              </a:rPr>
              <a:t>Margin</a:t>
            </a:r>
            <a:r>
              <a:rPr lang="fr-FR" sz="1200" dirty="0">
                <a:latin typeface="Aptos" panose="020B0004020202020204" pitchFamily="34" charset="0"/>
              </a:rPr>
              <a:t> Rate, </a:t>
            </a:r>
            <a:r>
              <a:rPr lang="fr-FR" sz="1200" dirty="0" err="1">
                <a:latin typeface="Aptos" panose="020B0004020202020204" pitchFamily="34" charset="0"/>
              </a:rPr>
              <a:t>null</a:t>
            </a:r>
            <a:r>
              <a:rPr lang="fr-FR" sz="1200" dirty="0">
                <a:latin typeface="Aptos" panose="020B0004020202020204" pitchFamily="34" charset="0"/>
              </a:rPr>
              <a:t> </a:t>
            </a:r>
            <a:r>
              <a:rPr lang="fr-FR" sz="1200" dirty="0" err="1">
                <a:latin typeface="Aptos" panose="020B0004020202020204" pitchFamily="34" charset="0"/>
              </a:rPr>
              <a:t>Dentist</a:t>
            </a:r>
            <a:r>
              <a:rPr lang="fr-FR" sz="1200" dirty="0">
                <a:latin typeface="Aptos" panose="020B0004020202020204" pitchFamily="34" charset="0"/>
              </a:rPr>
              <a:t> FTE, no data Google Rating</a:t>
            </a:r>
          </a:p>
        </p:txBody>
      </p:sp>
      <p:sp>
        <p:nvSpPr>
          <p:cNvPr id="16" name="Flèche : droite rayée 15">
            <a:extLst>
              <a:ext uri="{FF2B5EF4-FFF2-40B4-BE49-F238E27FC236}">
                <a16:creationId xmlns:a16="http://schemas.microsoft.com/office/drawing/2014/main" id="{FEB5233D-7F6E-B6FE-F791-8C793EFA4A76}"/>
              </a:ext>
            </a:extLst>
          </p:cNvPr>
          <p:cNvSpPr/>
          <p:nvPr/>
        </p:nvSpPr>
        <p:spPr>
          <a:xfrm>
            <a:off x="433071" y="6375244"/>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E919C2C3-DBD6-DA17-890B-19749F8B2A7E}"/>
              </a:ext>
            </a:extLst>
          </p:cNvPr>
          <p:cNvSpPr txBox="1"/>
          <p:nvPr/>
        </p:nvSpPr>
        <p:spPr>
          <a:xfrm>
            <a:off x="1271272" y="6355526"/>
            <a:ext cx="3292522" cy="276999"/>
          </a:xfrm>
          <a:prstGeom prst="rect">
            <a:avLst/>
          </a:prstGeom>
          <a:noFill/>
        </p:spPr>
        <p:txBody>
          <a:bodyPr wrap="square">
            <a:spAutoFit/>
          </a:bodyPr>
          <a:lstStyle/>
          <a:p>
            <a:r>
              <a:rPr lang="en-US" sz="1200" dirty="0">
                <a:latin typeface="Aptos" panose="020B0004020202020204" pitchFamily="34" charset="0"/>
              </a:rPr>
              <a:t>Non-operational or temporarily inactive centers</a:t>
            </a:r>
          </a:p>
        </p:txBody>
      </p:sp>
      <p:sp>
        <p:nvSpPr>
          <p:cNvPr id="18" name="ZoneTexte 17">
            <a:extLst>
              <a:ext uri="{FF2B5EF4-FFF2-40B4-BE49-F238E27FC236}">
                <a16:creationId xmlns:a16="http://schemas.microsoft.com/office/drawing/2014/main" id="{349EA58E-D9B8-D2ED-DFBA-65051EB5FBB1}"/>
              </a:ext>
            </a:extLst>
          </p:cNvPr>
          <p:cNvSpPr txBox="1"/>
          <p:nvPr/>
        </p:nvSpPr>
        <p:spPr>
          <a:xfrm>
            <a:off x="5302155" y="1570414"/>
            <a:ext cx="4648200" cy="338554"/>
          </a:xfrm>
          <a:prstGeom prst="rect">
            <a:avLst/>
          </a:prstGeom>
          <a:noFill/>
        </p:spPr>
        <p:txBody>
          <a:bodyPr wrap="square">
            <a:spAutoFit/>
          </a:bodyPr>
          <a:lstStyle/>
          <a:p>
            <a:pPr marL="285750" indent="-285750">
              <a:buFont typeface="Arial" panose="020B0604020202090204" pitchFamily="34" charset="0"/>
              <a:buChar char="•"/>
            </a:pPr>
            <a:r>
              <a:rPr lang="en-US" sz="1600" dirty="0">
                <a:solidFill>
                  <a:srgbClr val="156C9C"/>
                </a:solidFill>
                <a:latin typeface="Aptos" panose="020B0004020202020204" pitchFamily="34" charset="0"/>
              </a:rPr>
              <a:t>Revenue = 15</a:t>
            </a:r>
            <a:endParaRPr lang="fr-FR" sz="1600" dirty="0">
              <a:solidFill>
                <a:srgbClr val="156C9C"/>
              </a:solidFill>
              <a:latin typeface="Aptos" panose="020B0004020202020204" pitchFamily="34" charset="0"/>
            </a:endParaRPr>
          </a:p>
        </p:txBody>
      </p:sp>
      <p:pic>
        <p:nvPicPr>
          <p:cNvPr id="21" name="Image 20">
            <a:extLst>
              <a:ext uri="{FF2B5EF4-FFF2-40B4-BE49-F238E27FC236}">
                <a16:creationId xmlns:a16="http://schemas.microsoft.com/office/drawing/2014/main" id="{C67FD020-53D4-CF3D-3C61-A551C2021C34}"/>
              </a:ext>
            </a:extLst>
          </p:cNvPr>
          <p:cNvPicPr>
            <a:picLocks noChangeAspect="1"/>
          </p:cNvPicPr>
          <p:nvPr/>
        </p:nvPicPr>
        <p:blipFill>
          <a:blip r:embed="rId3"/>
          <a:stretch>
            <a:fillRect/>
          </a:stretch>
        </p:blipFill>
        <p:spPr>
          <a:xfrm>
            <a:off x="7194483" y="2081058"/>
            <a:ext cx="2246577" cy="1724119"/>
          </a:xfrm>
          <a:prstGeom prst="rect">
            <a:avLst/>
          </a:prstGeom>
        </p:spPr>
      </p:pic>
      <p:sp>
        <p:nvSpPr>
          <p:cNvPr id="22" name="ZoneTexte 21">
            <a:extLst>
              <a:ext uri="{FF2B5EF4-FFF2-40B4-BE49-F238E27FC236}">
                <a16:creationId xmlns:a16="http://schemas.microsoft.com/office/drawing/2014/main" id="{33C1BDEE-E452-9CEC-CD55-8D943F7E12A7}"/>
              </a:ext>
            </a:extLst>
          </p:cNvPr>
          <p:cNvSpPr txBox="1"/>
          <p:nvPr/>
        </p:nvSpPr>
        <p:spPr>
          <a:xfrm>
            <a:off x="5080307" y="2081058"/>
            <a:ext cx="2057400" cy="276999"/>
          </a:xfrm>
          <a:prstGeom prst="rect">
            <a:avLst/>
          </a:prstGeom>
          <a:noFill/>
        </p:spPr>
        <p:txBody>
          <a:bodyPr wrap="square">
            <a:spAutoFit/>
          </a:bodyPr>
          <a:lstStyle/>
          <a:p>
            <a:pPr marL="171450" indent="-171450">
              <a:buFont typeface="Arial" panose="020B0604020202090204" pitchFamily="34" charset="0"/>
              <a:buChar char="•"/>
            </a:pPr>
            <a:r>
              <a:rPr lang="fr-FR" sz="1200" dirty="0" err="1">
                <a:latin typeface="Aptos" panose="020B0004020202020204" pitchFamily="34" charset="0"/>
              </a:rPr>
              <a:t>Geographical</a:t>
            </a:r>
            <a:r>
              <a:rPr lang="fr-FR" sz="1200" dirty="0">
                <a:latin typeface="Aptos" panose="020B0004020202020204" pitchFamily="34" charset="0"/>
              </a:rPr>
              <a:t> Analysis</a:t>
            </a:r>
          </a:p>
        </p:txBody>
      </p:sp>
      <p:pic>
        <p:nvPicPr>
          <p:cNvPr id="24" name="Image 23">
            <a:extLst>
              <a:ext uri="{FF2B5EF4-FFF2-40B4-BE49-F238E27FC236}">
                <a16:creationId xmlns:a16="http://schemas.microsoft.com/office/drawing/2014/main" id="{67BEE161-C426-D7F2-4E1F-80054A2DC147}"/>
              </a:ext>
            </a:extLst>
          </p:cNvPr>
          <p:cNvPicPr>
            <a:picLocks noChangeAspect="1"/>
          </p:cNvPicPr>
          <p:nvPr/>
        </p:nvPicPr>
        <p:blipFill>
          <a:blip r:embed="rId4"/>
          <a:srcRect t="13726"/>
          <a:stretch/>
        </p:blipFill>
        <p:spPr>
          <a:xfrm>
            <a:off x="5098391" y="2516902"/>
            <a:ext cx="1774998" cy="1549439"/>
          </a:xfrm>
          <a:prstGeom prst="rect">
            <a:avLst/>
          </a:prstGeom>
        </p:spPr>
      </p:pic>
      <p:sp>
        <p:nvSpPr>
          <p:cNvPr id="25" name="ZoneTexte 24">
            <a:extLst>
              <a:ext uri="{FF2B5EF4-FFF2-40B4-BE49-F238E27FC236}">
                <a16:creationId xmlns:a16="http://schemas.microsoft.com/office/drawing/2014/main" id="{9EACE586-71A2-6F81-DC8E-E0CEE471ABDA}"/>
              </a:ext>
            </a:extLst>
          </p:cNvPr>
          <p:cNvSpPr txBox="1"/>
          <p:nvPr/>
        </p:nvSpPr>
        <p:spPr>
          <a:xfrm>
            <a:off x="5098391" y="4342019"/>
            <a:ext cx="2057400" cy="276999"/>
          </a:xfrm>
          <a:prstGeom prst="rect">
            <a:avLst/>
          </a:prstGeom>
          <a:noFill/>
        </p:spPr>
        <p:txBody>
          <a:bodyPr wrap="square">
            <a:spAutoFit/>
          </a:bodyPr>
          <a:lstStyle/>
          <a:p>
            <a:pPr marL="171450" indent="-171450">
              <a:buFont typeface="Arial" panose="020B0604020202090204" pitchFamily="34" charset="0"/>
              <a:buChar char="•"/>
            </a:pPr>
            <a:r>
              <a:rPr lang="fr-FR" sz="1200" dirty="0" err="1">
                <a:latin typeface="Aptos" panose="020B0004020202020204" pitchFamily="34" charset="0"/>
              </a:rPr>
              <a:t>Operational</a:t>
            </a:r>
            <a:r>
              <a:rPr lang="fr-FR" sz="1200" dirty="0">
                <a:latin typeface="Aptos" panose="020B0004020202020204" pitchFamily="34" charset="0"/>
              </a:rPr>
              <a:t> Analysis</a:t>
            </a:r>
          </a:p>
        </p:txBody>
      </p:sp>
      <p:sp>
        <p:nvSpPr>
          <p:cNvPr id="27" name="ZoneTexte 26">
            <a:extLst>
              <a:ext uri="{FF2B5EF4-FFF2-40B4-BE49-F238E27FC236}">
                <a16:creationId xmlns:a16="http://schemas.microsoft.com/office/drawing/2014/main" id="{0C68F759-B156-4EAD-2FB1-ACDAA5A3491C}"/>
              </a:ext>
            </a:extLst>
          </p:cNvPr>
          <p:cNvSpPr txBox="1"/>
          <p:nvPr/>
        </p:nvSpPr>
        <p:spPr>
          <a:xfrm>
            <a:off x="6819324" y="3835464"/>
            <a:ext cx="2996893" cy="276742"/>
          </a:xfrm>
          <a:prstGeom prst="rect">
            <a:avLst/>
          </a:prstGeom>
          <a:noFill/>
        </p:spPr>
        <p:txBody>
          <a:bodyPr wrap="square">
            <a:spAutoFit/>
          </a:bodyPr>
          <a:lstStyle/>
          <a:p>
            <a:pPr algn="ctr">
              <a:lnSpc>
                <a:spcPts val="1425"/>
              </a:lnSpc>
            </a:pPr>
            <a:r>
              <a:rPr lang="en-US" sz="1400" b="0" dirty="0">
                <a:solidFill>
                  <a:srgbClr val="8D9299"/>
                </a:solidFill>
                <a:effectLst/>
                <a:latin typeface="Aptos" panose="020B0004020202020204" pitchFamily="34" charset="0"/>
              </a:rPr>
              <a:t>Nearby centers within 15 km</a:t>
            </a:r>
          </a:p>
        </p:txBody>
      </p:sp>
      <p:pic>
        <p:nvPicPr>
          <p:cNvPr id="29" name="Image 28">
            <a:extLst>
              <a:ext uri="{FF2B5EF4-FFF2-40B4-BE49-F238E27FC236}">
                <a16:creationId xmlns:a16="http://schemas.microsoft.com/office/drawing/2014/main" id="{43908F05-E136-92DF-9358-638FA0067006}"/>
              </a:ext>
            </a:extLst>
          </p:cNvPr>
          <p:cNvPicPr>
            <a:picLocks noChangeAspect="1"/>
          </p:cNvPicPr>
          <p:nvPr/>
        </p:nvPicPr>
        <p:blipFill>
          <a:blip r:embed="rId5"/>
          <a:stretch>
            <a:fillRect/>
          </a:stretch>
        </p:blipFill>
        <p:spPr>
          <a:xfrm>
            <a:off x="5137531" y="4643900"/>
            <a:ext cx="4330539" cy="798350"/>
          </a:xfrm>
          <a:prstGeom prst="rect">
            <a:avLst/>
          </a:prstGeom>
        </p:spPr>
      </p:pic>
      <p:sp>
        <p:nvSpPr>
          <p:cNvPr id="3" name="ZoneTexte 2">
            <a:extLst>
              <a:ext uri="{FF2B5EF4-FFF2-40B4-BE49-F238E27FC236}">
                <a16:creationId xmlns:a16="http://schemas.microsoft.com/office/drawing/2014/main" id="{D718DD20-3940-8EA4-4BC4-2E530850F84C}"/>
              </a:ext>
            </a:extLst>
          </p:cNvPr>
          <p:cNvSpPr txBox="1"/>
          <p:nvPr/>
        </p:nvSpPr>
        <p:spPr>
          <a:xfrm>
            <a:off x="5804353" y="5492054"/>
            <a:ext cx="2996893" cy="276742"/>
          </a:xfrm>
          <a:prstGeom prst="rect">
            <a:avLst/>
          </a:prstGeom>
          <a:noFill/>
        </p:spPr>
        <p:txBody>
          <a:bodyPr wrap="square">
            <a:spAutoFit/>
          </a:bodyPr>
          <a:lstStyle/>
          <a:p>
            <a:pPr algn="ctr">
              <a:lnSpc>
                <a:spcPts val="1425"/>
              </a:lnSpc>
            </a:pPr>
            <a:r>
              <a:rPr lang="en-US" sz="1400" b="0" dirty="0">
                <a:solidFill>
                  <a:srgbClr val="8D9299"/>
                </a:solidFill>
                <a:effectLst/>
                <a:latin typeface="Aptos" panose="020B0004020202020204" pitchFamily="34" charset="0"/>
              </a:rPr>
              <a:t>Similar operational characteristics</a:t>
            </a:r>
          </a:p>
        </p:txBody>
      </p:sp>
      <p:sp>
        <p:nvSpPr>
          <p:cNvPr id="4" name="Flèche : droite rayée 3">
            <a:extLst>
              <a:ext uri="{FF2B5EF4-FFF2-40B4-BE49-F238E27FC236}">
                <a16:creationId xmlns:a16="http://schemas.microsoft.com/office/drawing/2014/main" id="{07867FB1-AE9F-3985-3399-31C40EE6FCD1}"/>
              </a:ext>
            </a:extLst>
          </p:cNvPr>
          <p:cNvSpPr/>
          <p:nvPr/>
        </p:nvSpPr>
        <p:spPr>
          <a:xfrm>
            <a:off x="5099847" y="5919934"/>
            <a:ext cx="1029383" cy="533401"/>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3FD03484-8849-9284-2B76-B6B31E6C6D30}"/>
              </a:ext>
            </a:extLst>
          </p:cNvPr>
          <p:cNvSpPr txBox="1"/>
          <p:nvPr/>
        </p:nvSpPr>
        <p:spPr>
          <a:xfrm>
            <a:off x="6296870" y="6001968"/>
            <a:ext cx="1676400" cy="369332"/>
          </a:xfrm>
          <a:prstGeom prst="rect">
            <a:avLst/>
          </a:prstGeom>
          <a:noFill/>
        </p:spPr>
        <p:txBody>
          <a:bodyPr wrap="square">
            <a:spAutoFit/>
          </a:bodyPr>
          <a:lstStyle/>
          <a:p>
            <a:r>
              <a:rPr lang="fr-FR" dirty="0" err="1">
                <a:latin typeface="Aptos" panose="020B0004020202020204" pitchFamily="34" charset="0"/>
              </a:rPr>
              <a:t>Delete</a:t>
            </a:r>
            <a:r>
              <a:rPr lang="fr-FR" dirty="0">
                <a:latin typeface="Aptos" panose="020B0004020202020204" pitchFamily="34" charset="0"/>
              </a:rPr>
              <a:t> value</a:t>
            </a:r>
          </a:p>
        </p:txBody>
      </p:sp>
    </p:spTree>
    <p:extLst>
      <p:ext uri="{BB962C8B-B14F-4D97-AF65-F5344CB8AC3E}">
        <p14:creationId xmlns:p14="http://schemas.microsoft.com/office/powerpoint/2010/main" val="4178607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DC1B-4406-4FCB-3136-B68DDAFAB54F}"/>
            </a:ext>
          </a:extLst>
        </p:cNvPr>
        <p:cNvGrpSpPr/>
        <p:nvPr/>
      </p:nvGrpSpPr>
      <p:grpSpPr>
        <a:xfrm>
          <a:off x="0" y="0"/>
          <a:ext cx="0" cy="0"/>
          <a:chOff x="0" y="0"/>
          <a:chExt cx="0" cy="0"/>
        </a:xfrm>
      </p:grpSpPr>
      <p:pic>
        <p:nvPicPr>
          <p:cNvPr id="7" name="Image 6">
            <a:extLst>
              <a:ext uri="{FF2B5EF4-FFF2-40B4-BE49-F238E27FC236}">
                <a16:creationId xmlns:a16="http://schemas.microsoft.com/office/drawing/2014/main" id="{304898C1-D60D-B0DB-31A3-BED024EA5EBE}"/>
              </a:ext>
            </a:extLst>
          </p:cNvPr>
          <p:cNvPicPr>
            <a:picLocks noChangeAspect="1"/>
          </p:cNvPicPr>
          <p:nvPr/>
        </p:nvPicPr>
        <p:blipFill>
          <a:blip r:embed="rId2"/>
          <a:stretch>
            <a:fillRect/>
          </a:stretch>
        </p:blipFill>
        <p:spPr>
          <a:xfrm>
            <a:off x="3048000" y="1524000"/>
            <a:ext cx="5307480" cy="4888468"/>
          </a:xfrm>
          <a:prstGeom prst="rect">
            <a:avLst/>
          </a:prstGeom>
        </p:spPr>
      </p:pic>
      <p:sp>
        <p:nvSpPr>
          <p:cNvPr id="54" name="Titre 3">
            <a:extLst>
              <a:ext uri="{FF2B5EF4-FFF2-40B4-BE49-F238E27FC236}">
                <a16:creationId xmlns:a16="http://schemas.microsoft.com/office/drawing/2014/main" id="{E9C933FA-AA71-97C4-0C16-830BCFCDFD41}"/>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8E37EF86-0F41-DA7D-16AE-B343E7C19BE7}"/>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a:t>
            </a:r>
            <a:endParaRPr sz="2100" dirty="0">
              <a:latin typeface="Aptos Display" panose="020B0004020202020204" pitchFamily="34" charset="0"/>
              <a:cs typeface="Arial MT"/>
            </a:endParaRPr>
          </a:p>
        </p:txBody>
      </p:sp>
      <p:sp>
        <p:nvSpPr>
          <p:cNvPr id="9" name="ZoneTexte 8">
            <a:extLst>
              <a:ext uri="{FF2B5EF4-FFF2-40B4-BE49-F238E27FC236}">
                <a16:creationId xmlns:a16="http://schemas.microsoft.com/office/drawing/2014/main" id="{77028952-3DCD-C9D3-5D0C-ADCD29C30D49}"/>
              </a:ext>
            </a:extLst>
          </p:cNvPr>
          <p:cNvSpPr txBox="1"/>
          <p:nvPr/>
        </p:nvSpPr>
        <p:spPr>
          <a:xfrm>
            <a:off x="425355" y="1524000"/>
            <a:ext cx="4648200" cy="369332"/>
          </a:xfrm>
          <a:prstGeom prst="rect">
            <a:avLst/>
          </a:prstGeom>
          <a:noFill/>
        </p:spPr>
        <p:txBody>
          <a:bodyPr wrap="square">
            <a:spAutoFit/>
          </a:bodyPr>
          <a:lstStyle/>
          <a:p>
            <a:pPr marL="285750" indent="-285750">
              <a:buFont typeface="Arial" panose="020B0604020202090204" pitchFamily="34" charset="0"/>
              <a:buChar char="•"/>
            </a:pPr>
            <a:r>
              <a:rPr lang="en-US" dirty="0">
                <a:latin typeface="Aptos" panose="020B0004020202020204" pitchFamily="34" charset="0"/>
              </a:rPr>
              <a:t>Correlation Matrix :</a:t>
            </a:r>
            <a:endParaRPr lang="fr-FR" dirty="0">
              <a:latin typeface="Aptos" panose="020B0004020202020204" pitchFamily="34" charset="0"/>
            </a:endParaRPr>
          </a:p>
        </p:txBody>
      </p:sp>
      <p:sp>
        <p:nvSpPr>
          <p:cNvPr id="11" name="ZoneTexte 10">
            <a:extLst>
              <a:ext uri="{FF2B5EF4-FFF2-40B4-BE49-F238E27FC236}">
                <a16:creationId xmlns:a16="http://schemas.microsoft.com/office/drawing/2014/main" id="{AAFD374C-EE4A-1F0E-3EC4-CA7E5A59CE77}"/>
              </a:ext>
            </a:extLst>
          </p:cNvPr>
          <p:cNvSpPr txBox="1"/>
          <p:nvPr/>
        </p:nvSpPr>
        <p:spPr>
          <a:xfrm>
            <a:off x="425355" y="4467346"/>
            <a:ext cx="4648200" cy="369332"/>
          </a:xfrm>
          <a:prstGeom prst="rect">
            <a:avLst/>
          </a:prstGeom>
          <a:noFill/>
        </p:spPr>
        <p:txBody>
          <a:bodyPr wrap="square">
            <a:spAutoFit/>
          </a:bodyPr>
          <a:lstStyle/>
          <a:p>
            <a:pPr marL="285750" indent="-285750">
              <a:buFont typeface="Arial" panose="020B0604020202090204" pitchFamily="34" charset="0"/>
              <a:buChar char="•"/>
            </a:pPr>
            <a:r>
              <a:rPr lang="en-US" dirty="0">
                <a:latin typeface="Aptos" panose="020B0004020202020204" pitchFamily="34" charset="0"/>
              </a:rPr>
              <a:t>Missing values :</a:t>
            </a:r>
            <a:endParaRPr lang="fr-FR" dirty="0">
              <a:latin typeface="Aptos" panose="020B0004020202020204" pitchFamily="34" charset="0"/>
            </a:endParaRPr>
          </a:p>
        </p:txBody>
      </p:sp>
      <p:pic>
        <p:nvPicPr>
          <p:cNvPr id="19" name="Image 18">
            <a:extLst>
              <a:ext uri="{FF2B5EF4-FFF2-40B4-BE49-F238E27FC236}">
                <a16:creationId xmlns:a16="http://schemas.microsoft.com/office/drawing/2014/main" id="{C6CE9FE8-EDF8-09F9-F699-325E341EF729}"/>
              </a:ext>
            </a:extLst>
          </p:cNvPr>
          <p:cNvPicPr>
            <a:picLocks noChangeAspect="1"/>
          </p:cNvPicPr>
          <p:nvPr/>
        </p:nvPicPr>
        <p:blipFill>
          <a:blip r:embed="rId3"/>
          <a:stretch>
            <a:fillRect/>
          </a:stretch>
        </p:blipFill>
        <p:spPr>
          <a:xfrm>
            <a:off x="425355" y="4929928"/>
            <a:ext cx="4226245" cy="1482540"/>
          </a:xfrm>
          <a:prstGeom prst="rect">
            <a:avLst/>
          </a:prstGeom>
        </p:spPr>
      </p:pic>
    </p:spTree>
    <p:extLst>
      <p:ext uri="{BB962C8B-B14F-4D97-AF65-F5344CB8AC3E}">
        <p14:creationId xmlns:p14="http://schemas.microsoft.com/office/powerpoint/2010/main" val="4290741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CE5E9-C971-4AE2-A76B-05BED9F3C37E}"/>
            </a:ext>
          </a:extLst>
        </p:cNvPr>
        <p:cNvGrpSpPr/>
        <p:nvPr/>
      </p:nvGrpSpPr>
      <p:grpSpPr>
        <a:xfrm>
          <a:off x="0" y="0"/>
          <a:ext cx="0" cy="0"/>
          <a:chOff x="0" y="0"/>
          <a:chExt cx="0" cy="0"/>
        </a:xfrm>
      </p:grpSpPr>
      <p:grpSp>
        <p:nvGrpSpPr>
          <p:cNvPr id="5" name="Groupe 4">
            <a:extLst>
              <a:ext uri="{FF2B5EF4-FFF2-40B4-BE49-F238E27FC236}">
                <a16:creationId xmlns:a16="http://schemas.microsoft.com/office/drawing/2014/main" id="{C9B0572D-27A5-3E1A-9F36-D53D7C6F9304}"/>
              </a:ext>
            </a:extLst>
          </p:cNvPr>
          <p:cNvGrpSpPr/>
          <p:nvPr/>
        </p:nvGrpSpPr>
        <p:grpSpPr>
          <a:xfrm>
            <a:off x="3564514" y="1600200"/>
            <a:ext cx="5463741" cy="4267199"/>
            <a:chOff x="3223059" y="1600200"/>
            <a:chExt cx="5463741" cy="4267199"/>
          </a:xfrm>
        </p:grpSpPr>
        <p:pic>
          <p:nvPicPr>
            <p:cNvPr id="3" name="Image 2">
              <a:extLst>
                <a:ext uri="{FF2B5EF4-FFF2-40B4-BE49-F238E27FC236}">
                  <a16:creationId xmlns:a16="http://schemas.microsoft.com/office/drawing/2014/main" id="{6CE6D8D7-25B7-4075-10D1-58D2D855F830}"/>
                </a:ext>
              </a:extLst>
            </p:cNvPr>
            <p:cNvPicPr>
              <a:picLocks noChangeAspect="1"/>
            </p:cNvPicPr>
            <p:nvPr/>
          </p:nvPicPr>
          <p:blipFill>
            <a:blip r:embed="rId2"/>
            <a:srcRect l="264" t="27020" r="36017" b="70085"/>
            <a:stretch/>
          </p:blipFill>
          <p:spPr>
            <a:xfrm>
              <a:off x="3223059" y="1600200"/>
              <a:ext cx="5463741" cy="228600"/>
            </a:xfrm>
            <a:prstGeom prst="rect">
              <a:avLst/>
            </a:prstGeom>
          </p:spPr>
        </p:pic>
        <p:pic>
          <p:nvPicPr>
            <p:cNvPr id="4" name="Image 3">
              <a:extLst>
                <a:ext uri="{FF2B5EF4-FFF2-40B4-BE49-F238E27FC236}">
                  <a16:creationId xmlns:a16="http://schemas.microsoft.com/office/drawing/2014/main" id="{7C4A4EAB-E579-69B9-44F5-EF6CEC0AEDB3}"/>
                </a:ext>
              </a:extLst>
            </p:cNvPr>
            <p:cNvPicPr>
              <a:picLocks noChangeAspect="1"/>
            </p:cNvPicPr>
            <p:nvPr/>
          </p:nvPicPr>
          <p:blipFill>
            <a:blip r:embed="rId2"/>
            <a:srcRect l="61052" t="27316" r="35986" b="18658"/>
            <a:stretch/>
          </p:blipFill>
          <p:spPr>
            <a:xfrm>
              <a:off x="8458200" y="1600200"/>
              <a:ext cx="228600" cy="4267199"/>
            </a:xfrm>
            <a:prstGeom prst="rect">
              <a:avLst/>
            </a:prstGeom>
          </p:spPr>
        </p:pic>
      </p:grpSp>
      <p:sp>
        <p:nvSpPr>
          <p:cNvPr id="54" name="Titre 3">
            <a:extLst>
              <a:ext uri="{FF2B5EF4-FFF2-40B4-BE49-F238E27FC236}">
                <a16:creationId xmlns:a16="http://schemas.microsoft.com/office/drawing/2014/main" id="{500FF756-F597-73C8-A37B-03DB77BBABF6}"/>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0D5F99ED-D15C-8777-8B95-1834DF2856B8}"/>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a:t>
            </a:r>
            <a:endParaRPr sz="2100" dirty="0">
              <a:latin typeface="Aptos Display" panose="020B0004020202020204" pitchFamily="34" charset="0"/>
              <a:cs typeface="Arial MT"/>
            </a:endParaRPr>
          </a:p>
        </p:txBody>
      </p:sp>
      <p:sp>
        <p:nvSpPr>
          <p:cNvPr id="9" name="ZoneTexte 8">
            <a:extLst>
              <a:ext uri="{FF2B5EF4-FFF2-40B4-BE49-F238E27FC236}">
                <a16:creationId xmlns:a16="http://schemas.microsoft.com/office/drawing/2014/main" id="{3D338CBD-1A31-AE25-BA08-7ED2A8B6E380}"/>
              </a:ext>
            </a:extLst>
          </p:cNvPr>
          <p:cNvSpPr txBox="1"/>
          <p:nvPr/>
        </p:nvSpPr>
        <p:spPr>
          <a:xfrm>
            <a:off x="425355" y="1524000"/>
            <a:ext cx="4648200" cy="2308324"/>
          </a:xfrm>
          <a:prstGeom prst="rect">
            <a:avLst/>
          </a:prstGeom>
          <a:noFill/>
        </p:spPr>
        <p:txBody>
          <a:bodyPr wrap="square">
            <a:spAutoFit/>
          </a:bodyPr>
          <a:lstStyle/>
          <a:p>
            <a:pPr marL="342900" indent="-342900">
              <a:buFont typeface="+mj-lt"/>
              <a:buAutoNum type="arabicPeriod"/>
            </a:pPr>
            <a:r>
              <a:rPr lang="en-US" dirty="0">
                <a:latin typeface="Aptos" panose="020B0004020202020204" pitchFamily="34" charset="0"/>
              </a:rPr>
              <a:t>Patients in the Catchment Area :</a:t>
            </a: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p:txBody>
      </p:sp>
      <p:sp>
        <p:nvSpPr>
          <p:cNvPr id="12" name="ZoneTexte 11">
            <a:extLst>
              <a:ext uri="{FF2B5EF4-FFF2-40B4-BE49-F238E27FC236}">
                <a16:creationId xmlns:a16="http://schemas.microsoft.com/office/drawing/2014/main" id="{C1D0DAE0-DEF9-5CF5-15A7-398EDABDCAE3}"/>
              </a:ext>
            </a:extLst>
          </p:cNvPr>
          <p:cNvSpPr txBox="1"/>
          <p:nvPr/>
        </p:nvSpPr>
        <p:spPr>
          <a:xfrm>
            <a:off x="1143000" y="2095208"/>
            <a:ext cx="6667500" cy="646331"/>
          </a:xfrm>
          <a:prstGeom prst="rect">
            <a:avLst/>
          </a:prstGeom>
          <a:noFill/>
        </p:spPr>
        <p:txBody>
          <a:bodyPr wrap="square">
            <a:spAutoFit/>
          </a:bodyPr>
          <a:lstStyle/>
          <a:p>
            <a:pPr marL="171450" indent="-171450">
              <a:buFont typeface="Arial" panose="020B0604020202090204" pitchFamily="34" charset="0"/>
              <a:buChar char="•"/>
            </a:pPr>
            <a:r>
              <a:rPr lang="en-US" sz="1200" dirty="0">
                <a:latin typeface="Aptos" panose="020B0004020202020204" pitchFamily="34" charset="0"/>
              </a:rPr>
              <a:t>Rent in the area [EUR/sqm]</a:t>
            </a:r>
          </a:p>
          <a:p>
            <a:pPr marL="171450" indent="-171450">
              <a:buFont typeface="Arial" panose="020B0604020202090204" pitchFamily="34" charset="0"/>
              <a:buChar char="•"/>
            </a:pPr>
            <a:r>
              <a:rPr lang="en-US" sz="1200" dirty="0">
                <a:latin typeface="Aptos" panose="020B0004020202020204" pitchFamily="34" charset="0"/>
              </a:rPr>
              <a:t>Density of pharmacists in the catchment area [ #/100k patients]</a:t>
            </a:r>
          </a:p>
          <a:p>
            <a:pPr marL="171450" indent="-171450">
              <a:buFont typeface="Arial" panose="020B0604020202090204" pitchFamily="34" charset="0"/>
              <a:buChar char="•"/>
            </a:pPr>
            <a:r>
              <a:rPr lang="en-US" sz="1200" dirty="0">
                <a:latin typeface="Aptos" panose="020B0004020202020204" pitchFamily="34" charset="0"/>
              </a:rPr>
              <a:t>Density of dentists in the catchment area [#/100k]</a:t>
            </a:r>
            <a:endParaRPr lang="fr-FR" sz="1200" dirty="0">
              <a:latin typeface="Aptos" panose="020B0004020202020204" pitchFamily="34" charset="0"/>
            </a:endParaRPr>
          </a:p>
        </p:txBody>
      </p:sp>
      <p:sp>
        <p:nvSpPr>
          <p:cNvPr id="13" name="ZoneTexte 12">
            <a:extLst>
              <a:ext uri="{FF2B5EF4-FFF2-40B4-BE49-F238E27FC236}">
                <a16:creationId xmlns:a16="http://schemas.microsoft.com/office/drawing/2014/main" id="{A79107DF-3555-464F-C837-E4CBDFBD2AB7}"/>
              </a:ext>
            </a:extLst>
          </p:cNvPr>
          <p:cNvSpPr txBox="1"/>
          <p:nvPr/>
        </p:nvSpPr>
        <p:spPr>
          <a:xfrm>
            <a:off x="762000" y="1873298"/>
            <a:ext cx="5120638" cy="276999"/>
          </a:xfrm>
          <a:prstGeom prst="rect">
            <a:avLst/>
          </a:prstGeom>
          <a:noFill/>
        </p:spPr>
        <p:txBody>
          <a:bodyPr wrap="square">
            <a:spAutoFit/>
          </a:bodyPr>
          <a:lstStyle/>
          <a:p>
            <a:r>
              <a:rPr lang="en-US" sz="1200" dirty="0">
                <a:latin typeface="Aptos" panose="020B0004020202020204" pitchFamily="34" charset="0"/>
              </a:rPr>
              <a:t>Strong correlation with :</a:t>
            </a:r>
          </a:p>
        </p:txBody>
      </p:sp>
      <p:sp>
        <p:nvSpPr>
          <p:cNvPr id="14" name="Flèche : droite rayée 13">
            <a:extLst>
              <a:ext uri="{FF2B5EF4-FFF2-40B4-BE49-F238E27FC236}">
                <a16:creationId xmlns:a16="http://schemas.microsoft.com/office/drawing/2014/main" id="{1F517C2E-B85F-6A4E-BE21-5CBFEDAAAD58}"/>
              </a:ext>
            </a:extLst>
          </p:cNvPr>
          <p:cNvSpPr/>
          <p:nvPr/>
        </p:nvSpPr>
        <p:spPr>
          <a:xfrm>
            <a:off x="609599" y="3042256"/>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7A2B8219-90B8-E326-338B-9B2127771ABC}"/>
              </a:ext>
            </a:extLst>
          </p:cNvPr>
          <p:cNvSpPr txBox="1"/>
          <p:nvPr/>
        </p:nvSpPr>
        <p:spPr>
          <a:xfrm>
            <a:off x="1447799" y="3042255"/>
            <a:ext cx="3292522" cy="276999"/>
          </a:xfrm>
          <a:prstGeom prst="rect">
            <a:avLst/>
          </a:prstGeom>
          <a:noFill/>
        </p:spPr>
        <p:txBody>
          <a:bodyPr wrap="square">
            <a:spAutoFit/>
          </a:bodyPr>
          <a:lstStyle/>
          <a:p>
            <a:r>
              <a:rPr lang="en-US" sz="1200" dirty="0">
                <a:latin typeface="Aptos" panose="020B0004020202020204" pitchFamily="34" charset="0"/>
              </a:rPr>
              <a:t>Imputation using a Linear Regression model</a:t>
            </a:r>
          </a:p>
        </p:txBody>
      </p:sp>
    </p:spTree>
    <p:extLst>
      <p:ext uri="{BB962C8B-B14F-4D97-AF65-F5344CB8AC3E}">
        <p14:creationId xmlns:p14="http://schemas.microsoft.com/office/powerpoint/2010/main" val="1545852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8A79A-7D19-A391-DA2C-E8123085F028}"/>
            </a:ext>
          </a:extLst>
        </p:cNvPr>
        <p:cNvGrpSpPr/>
        <p:nvPr/>
      </p:nvGrpSpPr>
      <p:grpSpPr>
        <a:xfrm>
          <a:off x="0" y="0"/>
          <a:ext cx="0" cy="0"/>
          <a:chOff x="0" y="0"/>
          <a:chExt cx="0" cy="0"/>
        </a:xfrm>
      </p:grpSpPr>
      <p:grpSp>
        <p:nvGrpSpPr>
          <p:cNvPr id="5" name="Groupe 4">
            <a:extLst>
              <a:ext uri="{FF2B5EF4-FFF2-40B4-BE49-F238E27FC236}">
                <a16:creationId xmlns:a16="http://schemas.microsoft.com/office/drawing/2014/main" id="{FF0E662A-F338-E731-E829-BAC1D8950222}"/>
              </a:ext>
            </a:extLst>
          </p:cNvPr>
          <p:cNvGrpSpPr/>
          <p:nvPr/>
        </p:nvGrpSpPr>
        <p:grpSpPr>
          <a:xfrm>
            <a:off x="3564514" y="1600200"/>
            <a:ext cx="5463741" cy="4267199"/>
            <a:chOff x="3223059" y="1600200"/>
            <a:chExt cx="5463741" cy="4267199"/>
          </a:xfrm>
        </p:grpSpPr>
        <p:pic>
          <p:nvPicPr>
            <p:cNvPr id="3" name="Image 2">
              <a:extLst>
                <a:ext uri="{FF2B5EF4-FFF2-40B4-BE49-F238E27FC236}">
                  <a16:creationId xmlns:a16="http://schemas.microsoft.com/office/drawing/2014/main" id="{01A23687-6997-4D5F-9374-0C1EC0E28E29}"/>
                </a:ext>
              </a:extLst>
            </p:cNvPr>
            <p:cNvPicPr>
              <a:picLocks noChangeAspect="1"/>
            </p:cNvPicPr>
            <p:nvPr/>
          </p:nvPicPr>
          <p:blipFill>
            <a:blip r:embed="rId2"/>
            <a:srcRect l="264" t="27020" r="36017" b="70085"/>
            <a:stretch/>
          </p:blipFill>
          <p:spPr>
            <a:xfrm>
              <a:off x="3223059" y="1600200"/>
              <a:ext cx="5463741" cy="228600"/>
            </a:xfrm>
            <a:prstGeom prst="rect">
              <a:avLst/>
            </a:prstGeom>
          </p:spPr>
        </p:pic>
        <p:pic>
          <p:nvPicPr>
            <p:cNvPr id="4" name="Image 3">
              <a:extLst>
                <a:ext uri="{FF2B5EF4-FFF2-40B4-BE49-F238E27FC236}">
                  <a16:creationId xmlns:a16="http://schemas.microsoft.com/office/drawing/2014/main" id="{E1632790-03E0-4581-7FA3-B99851DA085E}"/>
                </a:ext>
              </a:extLst>
            </p:cNvPr>
            <p:cNvPicPr>
              <a:picLocks noChangeAspect="1"/>
            </p:cNvPicPr>
            <p:nvPr/>
          </p:nvPicPr>
          <p:blipFill>
            <a:blip r:embed="rId2"/>
            <a:srcRect l="61052" t="27316" r="35986" b="18658"/>
            <a:stretch/>
          </p:blipFill>
          <p:spPr>
            <a:xfrm>
              <a:off x="8458200" y="1600200"/>
              <a:ext cx="228600" cy="4267199"/>
            </a:xfrm>
            <a:prstGeom prst="rect">
              <a:avLst/>
            </a:prstGeom>
          </p:spPr>
        </p:pic>
      </p:grpSp>
      <p:sp>
        <p:nvSpPr>
          <p:cNvPr id="54" name="Titre 3">
            <a:extLst>
              <a:ext uri="{FF2B5EF4-FFF2-40B4-BE49-F238E27FC236}">
                <a16:creationId xmlns:a16="http://schemas.microsoft.com/office/drawing/2014/main" id="{D6362520-CCBE-5623-9CCC-BFD8CDA91622}"/>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E469542A-6116-7938-0600-D6E6D69E74A4}"/>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a:t>
            </a:r>
            <a:endParaRPr sz="2100" dirty="0">
              <a:latin typeface="Aptos Display" panose="020B0004020202020204" pitchFamily="34" charset="0"/>
              <a:cs typeface="Arial MT"/>
            </a:endParaRPr>
          </a:p>
        </p:txBody>
      </p:sp>
      <p:sp>
        <p:nvSpPr>
          <p:cNvPr id="9" name="ZoneTexte 8">
            <a:extLst>
              <a:ext uri="{FF2B5EF4-FFF2-40B4-BE49-F238E27FC236}">
                <a16:creationId xmlns:a16="http://schemas.microsoft.com/office/drawing/2014/main" id="{AF86A85F-94F8-66EA-63A2-6D8E5102A702}"/>
              </a:ext>
            </a:extLst>
          </p:cNvPr>
          <p:cNvSpPr txBox="1"/>
          <p:nvPr/>
        </p:nvSpPr>
        <p:spPr>
          <a:xfrm>
            <a:off x="425355" y="1524000"/>
            <a:ext cx="4648200" cy="2585323"/>
          </a:xfrm>
          <a:prstGeom prst="rect">
            <a:avLst/>
          </a:prstGeom>
          <a:noFill/>
        </p:spPr>
        <p:txBody>
          <a:bodyPr wrap="square">
            <a:spAutoFit/>
          </a:bodyPr>
          <a:lstStyle/>
          <a:p>
            <a:pPr marL="342900" indent="-342900">
              <a:buFont typeface="+mj-lt"/>
              <a:buAutoNum type="arabicPeriod"/>
            </a:pPr>
            <a:r>
              <a:rPr lang="en-US" dirty="0">
                <a:latin typeface="Aptos" panose="020B0004020202020204" pitchFamily="34" charset="0"/>
              </a:rPr>
              <a:t>Patients in the Catchment Area :</a:t>
            </a: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endParaRPr lang="en-US" dirty="0">
              <a:latin typeface="Aptos" panose="020B0004020202020204" pitchFamily="34" charset="0"/>
            </a:endParaRPr>
          </a:p>
          <a:p>
            <a:pPr marL="342900" indent="-342900">
              <a:buFont typeface="+mj-lt"/>
              <a:buAutoNum type="arabicPeriod"/>
            </a:pPr>
            <a:r>
              <a:rPr lang="fr-FR" dirty="0" err="1">
                <a:latin typeface="Aptos" panose="020B0004020202020204" pitchFamily="34" charset="0"/>
              </a:rPr>
              <a:t>Unemployment</a:t>
            </a:r>
            <a:r>
              <a:rPr lang="fr-FR" dirty="0">
                <a:latin typeface="Aptos" panose="020B0004020202020204" pitchFamily="34" charset="0"/>
              </a:rPr>
              <a:t> rate :</a:t>
            </a:r>
          </a:p>
        </p:txBody>
      </p:sp>
      <p:sp>
        <p:nvSpPr>
          <p:cNvPr id="12" name="ZoneTexte 11">
            <a:extLst>
              <a:ext uri="{FF2B5EF4-FFF2-40B4-BE49-F238E27FC236}">
                <a16:creationId xmlns:a16="http://schemas.microsoft.com/office/drawing/2014/main" id="{42D6BACB-FA82-5C43-346B-48E0C7429FCE}"/>
              </a:ext>
            </a:extLst>
          </p:cNvPr>
          <p:cNvSpPr txBox="1"/>
          <p:nvPr/>
        </p:nvSpPr>
        <p:spPr>
          <a:xfrm>
            <a:off x="1143000" y="2095208"/>
            <a:ext cx="6667500" cy="646331"/>
          </a:xfrm>
          <a:prstGeom prst="rect">
            <a:avLst/>
          </a:prstGeom>
          <a:noFill/>
        </p:spPr>
        <p:txBody>
          <a:bodyPr wrap="square">
            <a:spAutoFit/>
          </a:bodyPr>
          <a:lstStyle/>
          <a:p>
            <a:pPr marL="171450" indent="-171450">
              <a:buFont typeface="Arial" panose="020B0604020202090204" pitchFamily="34" charset="0"/>
              <a:buChar char="•"/>
            </a:pPr>
            <a:r>
              <a:rPr lang="en-US" sz="1200" dirty="0">
                <a:latin typeface="Aptos" panose="020B0004020202020204" pitchFamily="34" charset="0"/>
              </a:rPr>
              <a:t>Rent in the area [EUR/sqm]</a:t>
            </a:r>
          </a:p>
          <a:p>
            <a:pPr marL="171450" indent="-171450">
              <a:buFont typeface="Arial" panose="020B0604020202090204" pitchFamily="34" charset="0"/>
              <a:buChar char="•"/>
            </a:pPr>
            <a:r>
              <a:rPr lang="en-US" sz="1200" dirty="0">
                <a:latin typeface="Aptos" panose="020B0004020202020204" pitchFamily="34" charset="0"/>
              </a:rPr>
              <a:t>Density of pharmacists in the catchment area [ #/100k patients]</a:t>
            </a:r>
          </a:p>
          <a:p>
            <a:pPr marL="171450" indent="-171450">
              <a:buFont typeface="Arial" panose="020B0604020202090204" pitchFamily="34" charset="0"/>
              <a:buChar char="•"/>
            </a:pPr>
            <a:r>
              <a:rPr lang="en-US" sz="1200" dirty="0">
                <a:latin typeface="Aptos" panose="020B0004020202020204" pitchFamily="34" charset="0"/>
              </a:rPr>
              <a:t>Density of dentists in the catchment area [#/100k]</a:t>
            </a:r>
            <a:endParaRPr lang="fr-FR" sz="1200" dirty="0">
              <a:latin typeface="Aptos" panose="020B0004020202020204" pitchFamily="34" charset="0"/>
            </a:endParaRPr>
          </a:p>
        </p:txBody>
      </p:sp>
      <p:sp>
        <p:nvSpPr>
          <p:cNvPr id="13" name="ZoneTexte 12">
            <a:extLst>
              <a:ext uri="{FF2B5EF4-FFF2-40B4-BE49-F238E27FC236}">
                <a16:creationId xmlns:a16="http://schemas.microsoft.com/office/drawing/2014/main" id="{89CBCE59-8454-E58E-26BD-F085DF7BE7E9}"/>
              </a:ext>
            </a:extLst>
          </p:cNvPr>
          <p:cNvSpPr txBox="1"/>
          <p:nvPr/>
        </p:nvSpPr>
        <p:spPr>
          <a:xfrm>
            <a:off x="762000" y="1873298"/>
            <a:ext cx="5120638" cy="276999"/>
          </a:xfrm>
          <a:prstGeom prst="rect">
            <a:avLst/>
          </a:prstGeom>
          <a:noFill/>
        </p:spPr>
        <p:txBody>
          <a:bodyPr wrap="square">
            <a:spAutoFit/>
          </a:bodyPr>
          <a:lstStyle/>
          <a:p>
            <a:r>
              <a:rPr lang="en-US" sz="1200" dirty="0">
                <a:latin typeface="Aptos" panose="020B0004020202020204" pitchFamily="34" charset="0"/>
              </a:rPr>
              <a:t>Strong correlation with :</a:t>
            </a:r>
          </a:p>
        </p:txBody>
      </p:sp>
      <p:sp>
        <p:nvSpPr>
          <p:cNvPr id="14" name="Flèche : droite rayée 13">
            <a:extLst>
              <a:ext uri="{FF2B5EF4-FFF2-40B4-BE49-F238E27FC236}">
                <a16:creationId xmlns:a16="http://schemas.microsoft.com/office/drawing/2014/main" id="{0F605A3C-F7C4-3CD9-5E30-C51485D68F37}"/>
              </a:ext>
            </a:extLst>
          </p:cNvPr>
          <p:cNvSpPr/>
          <p:nvPr/>
        </p:nvSpPr>
        <p:spPr>
          <a:xfrm>
            <a:off x="609599" y="3042256"/>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9C1B1692-5356-9359-41E5-7B2E68312A7A}"/>
              </a:ext>
            </a:extLst>
          </p:cNvPr>
          <p:cNvSpPr txBox="1"/>
          <p:nvPr/>
        </p:nvSpPr>
        <p:spPr>
          <a:xfrm>
            <a:off x="1447799" y="3042255"/>
            <a:ext cx="3292522" cy="276999"/>
          </a:xfrm>
          <a:prstGeom prst="rect">
            <a:avLst/>
          </a:prstGeom>
          <a:noFill/>
        </p:spPr>
        <p:txBody>
          <a:bodyPr wrap="square">
            <a:spAutoFit/>
          </a:bodyPr>
          <a:lstStyle/>
          <a:p>
            <a:r>
              <a:rPr lang="en-US" sz="1200" dirty="0">
                <a:latin typeface="Aptos" panose="020B0004020202020204" pitchFamily="34" charset="0"/>
              </a:rPr>
              <a:t>Imputation using a Linear Regression model</a:t>
            </a:r>
          </a:p>
        </p:txBody>
      </p:sp>
      <p:pic>
        <p:nvPicPr>
          <p:cNvPr id="17" name="Image 16">
            <a:extLst>
              <a:ext uri="{FF2B5EF4-FFF2-40B4-BE49-F238E27FC236}">
                <a16:creationId xmlns:a16="http://schemas.microsoft.com/office/drawing/2014/main" id="{F6B861B1-9AC3-6DBF-F9D7-7E80F89286CF}"/>
              </a:ext>
            </a:extLst>
          </p:cNvPr>
          <p:cNvPicPr>
            <a:picLocks noChangeAspect="1"/>
          </p:cNvPicPr>
          <p:nvPr/>
        </p:nvPicPr>
        <p:blipFill>
          <a:blip r:embed="rId3"/>
          <a:stretch>
            <a:fillRect/>
          </a:stretch>
        </p:blipFill>
        <p:spPr>
          <a:xfrm>
            <a:off x="517477" y="4259795"/>
            <a:ext cx="4463956" cy="1653634"/>
          </a:xfrm>
          <a:prstGeom prst="rect">
            <a:avLst/>
          </a:prstGeom>
        </p:spPr>
      </p:pic>
      <p:sp>
        <p:nvSpPr>
          <p:cNvPr id="18" name="Ellipse 17">
            <a:extLst>
              <a:ext uri="{FF2B5EF4-FFF2-40B4-BE49-F238E27FC236}">
                <a16:creationId xmlns:a16="http://schemas.microsoft.com/office/drawing/2014/main" id="{B374E76E-59A7-17BF-253D-8D1E55C9F2A2}"/>
              </a:ext>
            </a:extLst>
          </p:cNvPr>
          <p:cNvSpPr/>
          <p:nvPr/>
        </p:nvSpPr>
        <p:spPr>
          <a:xfrm>
            <a:off x="4556077" y="5154644"/>
            <a:ext cx="609600" cy="2098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rayée 19">
            <a:extLst>
              <a:ext uri="{FF2B5EF4-FFF2-40B4-BE49-F238E27FC236}">
                <a16:creationId xmlns:a16="http://schemas.microsoft.com/office/drawing/2014/main" id="{CCF15EBD-BA28-AED1-DB2A-92DB88742F9C}"/>
              </a:ext>
            </a:extLst>
          </p:cNvPr>
          <p:cNvSpPr/>
          <p:nvPr/>
        </p:nvSpPr>
        <p:spPr>
          <a:xfrm>
            <a:off x="522557" y="6133492"/>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1A386941-EFB7-703D-3A3D-5FA1511AAC96}"/>
              </a:ext>
            </a:extLst>
          </p:cNvPr>
          <p:cNvSpPr txBox="1"/>
          <p:nvPr/>
        </p:nvSpPr>
        <p:spPr>
          <a:xfrm>
            <a:off x="1360757" y="6133491"/>
            <a:ext cx="3292522" cy="461665"/>
          </a:xfrm>
          <a:prstGeom prst="rect">
            <a:avLst/>
          </a:prstGeom>
          <a:noFill/>
        </p:spPr>
        <p:txBody>
          <a:bodyPr wrap="square">
            <a:spAutoFit/>
          </a:bodyPr>
          <a:lstStyle/>
          <a:p>
            <a:r>
              <a:rPr lang="en-US" sz="1200" dirty="0">
                <a:latin typeface="Aptos" panose="020B0004020202020204" pitchFamily="34" charset="0"/>
              </a:rPr>
              <a:t>Imputation using the mean of similar row in the most related features</a:t>
            </a:r>
          </a:p>
        </p:txBody>
      </p:sp>
    </p:spTree>
    <p:extLst>
      <p:ext uri="{BB962C8B-B14F-4D97-AF65-F5344CB8AC3E}">
        <p14:creationId xmlns:p14="http://schemas.microsoft.com/office/powerpoint/2010/main" val="738010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AA144-AD00-8880-4153-84CFA2FE51A9}"/>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C0DB5240-F565-A88C-031A-38C49FA1E9F4}"/>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C5A81DDC-3F77-1ABB-257A-955D07EA54A3}"/>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a:t>
            </a:r>
            <a:endParaRPr sz="2100" dirty="0">
              <a:latin typeface="Aptos Display" panose="020B0004020202020204" pitchFamily="34" charset="0"/>
              <a:cs typeface="Arial MT"/>
            </a:endParaRPr>
          </a:p>
        </p:txBody>
      </p:sp>
      <p:sp>
        <p:nvSpPr>
          <p:cNvPr id="9" name="ZoneTexte 8">
            <a:extLst>
              <a:ext uri="{FF2B5EF4-FFF2-40B4-BE49-F238E27FC236}">
                <a16:creationId xmlns:a16="http://schemas.microsoft.com/office/drawing/2014/main" id="{C3F94950-DB46-B704-C336-EDB8682D1703}"/>
              </a:ext>
            </a:extLst>
          </p:cNvPr>
          <p:cNvSpPr txBox="1"/>
          <p:nvPr/>
        </p:nvSpPr>
        <p:spPr>
          <a:xfrm>
            <a:off x="425355" y="1524000"/>
            <a:ext cx="4648200" cy="369332"/>
          </a:xfrm>
          <a:prstGeom prst="rect">
            <a:avLst/>
          </a:prstGeom>
          <a:noFill/>
        </p:spPr>
        <p:txBody>
          <a:bodyPr wrap="square">
            <a:spAutoFit/>
          </a:bodyPr>
          <a:lstStyle/>
          <a:p>
            <a:r>
              <a:rPr lang="fr-FR" dirty="0">
                <a:latin typeface="Aptos" panose="020B0004020202020204" pitchFamily="34" charset="0"/>
              </a:rPr>
              <a:t>3.    </a:t>
            </a:r>
            <a:r>
              <a:rPr lang="fr-FR" dirty="0" err="1">
                <a:latin typeface="Aptos" panose="020B0004020202020204" pitchFamily="34" charset="0"/>
              </a:rPr>
              <a:t>Poverty</a:t>
            </a:r>
            <a:r>
              <a:rPr lang="fr-FR" dirty="0">
                <a:latin typeface="Aptos" panose="020B0004020202020204" pitchFamily="34" charset="0"/>
              </a:rPr>
              <a:t> Rate</a:t>
            </a:r>
          </a:p>
        </p:txBody>
      </p:sp>
      <p:sp>
        <p:nvSpPr>
          <p:cNvPr id="14" name="Flèche : droite rayée 13">
            <a:extLst>
              <a:ext uri="{FF2B5EF4-FFF2-40B4-BE49-F238E27FC236}">
                <a16:creationId xmlns:a16="http://schemas.microsoft.com/office/drawing/2014/main" id="{A0FDD7A9-6475-F21E-C1F4-5ABBA767BF16}"/>
              </a:ext>
            </a:extLst>
          </p:cNvPr>
          <p:cNvSpPr/>
          <p:nvPr/>
        </p:nvSpPr>
        <p:spPr>
          <a:xfrm>
            <a:off x="658771" y="3088771"/>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0D5084FE-1CB4-2D49-B17D-1731F8F1C752}"/>
              </a:ext>
            </a:extLst>
          </p:cNvPr>
          <p:cNvSpPr txBox="1"/>
          <p:nvPr/>
        </p:nvSpPr>
        <p:spPr>
          <a:xfrm>
            <a:off x="1496971" y="3088770"/>
            <a:ext cx="3292522" cy="276999"/>
          </a:xfrm>
          <a:prstGeom prst="rect">
            <a:avLst/>
          </a:prstGeom>
          <a:noFill/>
        </p:spPr>
        <p:txBody>
          <a:bodyPr wrap="square">
            <a:spAutoFit/>
          </a:bodyPr>
          <a:lstStyle/>
          <a:p>
            <a:r>
              <a:rPr lang="en-US" sz="1200" dirty="0">
                <a:latin typeface="Aptos" panose="020B0004020202020204" pitchFamily="34" charset="0"/>
              </a:rPr>
              <a:t>Imputation using the value of the other center</a:t>
            </a:r>
          </a:p>
        </p:txBody>
      </p:sp>
      <p:pic>
        <p:nvPicPr>
          <p:cNvPr id="7" name="Image 6">
            <a:extLst>
              <a:ext uri="{FF2B5EF4-FFF2-40B4-BE49-F238E27FC236}">
                <a16:creationId xmlns:a16="http://schemas.microsoft.com/office/drawing/2014/main" id="{B10665B4-478F-C205-54A0-858C9F67E7E7}"/>
              </a:ext>
            </a:extLst>
          </p:cNvPr>
          <p:cNvPicPr>
            <a:picLocks noChangeAspect="1"/>
          </p:cNvPicPr>
          <p:nvPr/>
        </p:nvPicPr>
        <p:blipFill>
          <a:blip r:embed="rId2"/>
          <a:stretch>
            <a:fillRect/>
          </a:stretch>
        </p:blipFill>
        <p:spPr>
          <a:xfrm>
            <a:off x="1143000" y="1936344"/>
            <a:ext cx="7620000" cy="825944"/>
          </a:xfrm>
          <a:prstGeom prst="rect">
            <a:avLst/>
          </a:prstGeom>
        </p:spPr>
      </p:pic>
      <p:sp>
        <p:nvSpPr>
          <p:cNvPr id="10" name="ZoneTexte 9">
            <a:extLst>
              <a:ext uri="{FF2B5EF4-FFF2-40B4-BE49-F238E27FC236}">
                <a16:creationId xmlns:a16="http://schemas.microsoft.com/office/drawing/2014/main" id="{49FE7E94-61EB-76E1-FE44-A06F8687F25A}"/>
              </a:ext>
            </a:extLst>
          </p:cNvPr>
          <p:cNvSpPr txBox="1"/>
          <p:nvPr/>
        </p:nvSpPr>
        <p:spPr>
          <a:xfrm>
            <a:off x="3143232" y="2836104"/>
            <a:ext cx="3860646" cy="276742"/>
          </a:xfrm>
          <a:prstGeom prst="rect">
            <a:avLst/>
          </a:prstGeom>
          <a:noFill/>
        </p:spPr>
        <p:txBody>
          <a:bodyPr wrap="square">
            <a:spAutoFit/>
          </a:bodyPr>
          <a:lstStyle/>
          <a:p>
            <a:pPr algn="ctr">
              <a:lnSpc>
                <a:spcPts val="1425"/>
              </a:lnSpc>
            </a:pPr>
            <a:r>
              <a:rPr lang="en-US" sz="1400" b="0" dirty="0">
                <a:solidFill>
                  <a:srgbClr val="8D9299"/>
                </a:solidFill>
                <a:effectLst/>
                <a:latin typeface="Aptos" panose="020B0004020202020204" pitchFamily="34" charset="0"/>
              </a:rPr>
              <a:t>The two centers are in the same catchment area</a:t>
            </a:r>
          </a:p>
        </p:txBody>
      </p:sp>
    </p:spTree>
    <p:extLst>
      <p:ext uri="{BB962C8B-B14F-4D97-AF65-F5344CB8AC3E}">
        <p14:creationId xmlns:p14="http://schemas.microsoft.com/office/powerpoint/2010/main" val="19919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e 71">
            <a:extLst>
              <a:ext uri="{FF2B5EF4-FFF2-40B4-BE49-F238E27FC236}">
                <a16:creationId xmlns:a16="http://schemas.microsoft.com/office/drawing/2014/main" id="{14ACCDFC-3C74-8062-A917-C1FC2DBF9DF9}"/>
              </a:ext>
            </a:extLst>
          </p:cNvPr>
          <p:cNvGrpSpPr/>
          <p:nvPr/>
        </p:nvGrpSpPr>
        <p:grpSpPr>
          <a:xfrm>
            <a:off x="381000" y="1524000"/>
            <a:ext cx="9228837" cy="4525188"/>
            <a:chOff x="372363" y="1152271"/>
            <a:chExt cx="9506458" cy="5184903"/>
          </a:xfrm>
        </p:grpSpPr>
        <p:grpSp>
          <p:nvGrpSpPr>
            <p:cNvPr id="5" name="object 8">
              <a:extLst>
                <a:ext uri="{FF2B5EF4-FFF2-40B4-BE49-F238E27FC236}">
                  <a16:creationId xmlns:a16="http://schemas.microsoft.com/office/drawing/2014/main" id="{CAA72B31-CCD6-9027-8975-AE213161018F}"/>
                </a:ext>
              </a:extLst>
            </p:cNvPr>
            <p:cNvGrpSpPr/>
            <p:nvPr/>
          </p:nvGrpSpPr>
          <p:grpSpPr>
            <a:xfrm>
              <a:off x="429768" y="1213485"/>
              <a:ext cx="1169035" cy="544195"/>
              <a:chOff x="530351" y="1729739"/>
              <a:chExt cx="1169035" cy="544195"/>
            </a:xfrm>
          </p:grpSpPr>
          <p:pic>
            <p:nvPicPr>
              <p:cNvPr id="6" name="object 9">
                <a:extLst>
                  <a:ext uri="{FF2B5EF4-FFF2-40B4-BE49-F238E27FC236}">
                    <a16:creationId xmlns:a16="http://schemas.microsoft.com/office/drawing/2014/main" id="{19470505-15EE-9406-4C4A-4F3ED96AF6A0}"/>
                  </a:ext>
                </a:extLst>
              </p:cNvPr>
              <p:cNvPicPr/>
              <p:nvPr/>
            </p:nvPicPr>
            <p:blipFill>
              <a:blip r:embed="rId2" cstate="print"/>
              <a:stretch>
                <a:fillRect/>
              </a:stretch>
            </p:blipFill>
            <p:spPr>
              <a:xfrm>
                <a:off x="603503" y="1729739"/>
                <a:ext cx="711708" cy="544067"/>
              </a:xfrm>
              <a:prstGeom prst="rect">
                <a:avLst/>
              </a:prstGeom>
            </p:spPr>
          </p:pic>
          <p:sp>
            <p:nvSpPr>
              <p:cNvPr id="7" name="object 10">
                <a:extLst>
                  <a:ext uri="{FF2B5EF4-FFF2-40B4-BE49-F238E27FC236}">
                    <a16:creationId xmlns:a16="http://schemas.microsoft.com/office/drawing/2014/main" id="{0349F195-C246-9CF4-957D-1902044F2100}"/>
                  </a:ext>
                </a:extLst>
              </p:cNvPr>
              <p:cNvSpPr/>
              <p:nvPr/>
            </p:nvSpPr>
            <p:spPr>
              <a:xfrm>
                <a:off x="530351" y="1729739"/>
                <a:ext cx="784860" cy="544195"/>
              </a:xfrm>
              <a:custGeom>
                <a:avLst/>
                <a:gdLst/>
                <a:ahLst/>
                <a:cxnLst/>
                <a:rect l="l" t="t" r="r" b="b"/>
                <a:pathLst>
                  <a:path w="784860" h="544194">
                    <a:moveTo>
                      <a:pt x="784860" y="0"/>
                    </a:moveTo>
                    <a:lnTo>
                      <a:pt x="0" y="0"/>
                    </a:lnTo>
                    <a:lnTo>
                      <a:pt x="0" y="544068"/>
                    </a:lnTo>
                    <a:lnTo>
                      <a:pt x="248539" y="544068"/>
                    </a:lnTo>
                    <a:lnTo>
                      <a:pt x="248539" y="5080"/>
                    </a:lnTo>
                    <a:lnTo>
                      <a:pt x="426085" y="5080"/>
                    </a:lnTo>
                    <a:lnTo>
                      <a:pt x="472186" y="12954"/>
                    </a:lnTo>
                    <a:lnTo>
                      <a:pt x="511670" y="34671"/>
                    </a:lnTo>
                    <a:lnTo>
                      <a:pt x="542074" y="67690"/>
                    </a:lnTo>
                    <a:lnTo>
                      <a:pt x="560463" y="109093"/>
                    </a:lnTo>
                    <a:lnTo>
                      <a:pt x="564997" y="144399"/>
                    </a:lnTo>
                    <a:lnTo>
                      <a:pt x="564515" y="156083"/>
                    </a:lnTo>
                    <a:lnTo>
                      <a:pt x="553351" y="200025"/>
                    </a:lnTo>
                    <a:lnTo>
                      <a:pt x="529691" y="236982"/>
                    </a:lnTo>
                    <a:lnTo>
                      <a:pt x="505040" y="258825"/>
                    </a:lnTo>
                    <a:lnTo>
                      <a:pt x="517423" y="259969"/>
                    </a:lnTo>
                    <a:lnTo>
                      <a:pt x="563524" y="274320"/>
                    </a:lnTo>
                    <a:lnTo>
                      <a:pt x="601789" y="301879"/>
                    </a:lnTo>
                    <a:lnTo>
                      <a:pt x="629983" y="339598"/>
                    </a:lnTo>
                    <a:lnTo>
                      <a:pt x="645185" y="385190"/>
                    </a:lnTo>
                    <a:lnTo>
                      <a:pt x="647268" y="410337"/>
                    </a:lnTo>
                    <a:lnTo>
                      <a:pt x="646785" y="422529"/>
                    </a:lnTo>
                    <a:lnTo>
                      <a:pt x="635381" y="469264"/>
                    </a:lnTo>
                    <a:lnTo>
                      <a:pt x="610730" y="509015"/>
                    </a:lnTo>
                    <a:lnTo>
                      <a:pt x="575665" y="539242"/>
                    </a:lnTo>
                    <a:lnTo>
                      <a:pt x="566978" y="544068"/>
                    </a:lnTo>
                    <a:lnTo>
                      <a:pt x="784860" y="544068"/>
                    </a:lnTo>
                    <a:lnTo>
                      <a:pt x="784860" y="0"/>
                    </a:lnTo>
                    <a:close/>
                  </a:path>
                </a:pathLst>
              </a:custGeom>
              <a:solidFill>
                <a:srgbClr val="FFFFFF"/>
              </a:solidFill>
            </p:spPr>
            <p:txBody>
              <a:bodyPr wrap="square" lIns="0" tIns="0" rIns="0" bIns="0" rtlCol="0"/>
              <a:lstStyle/>
              <a:p>
                <a:endParaRPr>
                  <a:latin typeface="Aptos" panose="020B0004020202020204" pitchFamily="34" charset="0"/>
                </a:endParaRPr>
              </a:p>
            </p:txBody>
          </p:sp>
          <p:sp>
            <p:nvSpPr>
              <p:cNvPr id="8" name="object 11">
                <a:extLst>
                  <a:ext uri="{FF2B5EF4-FFF2-40B4-BE49-F238E27FC236}">
                    <a16:creationId xmlns:a16="http://schemas.microsoft.com/office/drawing/2014/main" id="{0F51ED29-DD90-F8C4-B23A-7A9395D3F456}"/>
                  </a:ext>
                </a:extLst>
              </p:cNvPr>
              <p:cNvSpPr/>
              <p:nvPr/>
            </p:nvSpPr>
            <p:spPr>
              <a:xfrm>
                <a:off x="1243583" y="1729739"/>
                <a:ext cx="455930" cy="544195"/>
              </a:xfrm>
              <a:custGeom>
                <a:avLst/>
                <a:gdLst/>
                <a:ahLst/>
                <a:cxnLst/>
                <a:rect l="l" t="t" r="r" b="b"/>
                <a:pathLst>
                  <a:path w="455930" h="544194">
                    <a:moveTo>
                      <a:pt x="455676" y="0"/>
                    </a:moveTo>
                    <a:lnTo>
                      <a:pt x="0" y="0"/>
                    </a:lnTo>
                    <a:lnTo>
                      <a:pt x="0" y="544067"/>
                    </a:lnTo>
                    <a:lnTo>
                      <a:pt x="455676" y="544067"/>
                    </a:lnTo>
                    <a:lnTo>
                      <a:pt x="455676" y="0"/>
                    </a:lnTo>
                    <a:close/>
                  </a:path>
                </a:pathLst>
              </a:custGeom>
              <a:solidFill>
                <a:srgbClr val="DEDFE2"/>
              </a:solidFill>
            </p:spPr>
            <p:txBody>
              <a:bodyPr wrap="square" lIns="0" tIns="0" rIns="0" bIns="0" rtlCol="0"/>
              <a:lstStyle/>
              <a:p>
                <a:endParaRPr>
                  <a:latin typeface="Aptos" panose="020B0004020202020204" pitchFamily="34" charset="0"/>
                </a:endParaRPr>
              </a:p>
            </p:txBody>
          </p:sp>
        </p:grpSp>
        <p:sp>
          <p:nvSpPr>
            <p:cNvPr id="9" name="object 12">
              <a:extLst>
                <a:ext uri="{FF2B5EF4-FFF2-40B4-BE49-F238E27FC236}">
                  <a16:creationId xmlns:a16="http://schemas.microsoft.com/office/drawing/2014/main" id="{608F15D9-3296-F06E-89E7-26C5C977C3AB}"/>
                </a:ext>
              </a:extLst>
            </p:cNvPr>
            <p:cNvSpPr txBox="1"/>
            <p:nvPr/>
          </p:nvSpPr>
          <p:spPr>
            <a:xfrm>
              <a:off x="1143000" y="1152271"/>
              <a:ext cx="455930" cy="589280"/>
            </a:xfrm>
            <a:prstGeom prst="rect">
              <a:avLst/>
            </a:prstGeom>
          </p:spPr>
          <p:txBody>
            <a:bodyPr vert="horz" wrap="square" lIns="0" tIns="12065" rIns="0" bIns="0" rtlCol="0">
              <a:spAutoFit/>
            </a:bodyPr>
            <a:lstStyle/>
            <a:p>
              <a:pPr marL="99060">
                <a:lnSpc>
                  <a:spcPct val="100000"/>
                </a:lnSpc>
                <a:spcBef>
                  <a:spcPts val="95"/>
                </a:spcBef>
              </a:pPr>
              <a:r>
                <a:rPr lang="fr-FR" sz="3700" dirty="0">
                  <a:solidFill>
                    <a:srgbClr val="156C9C"/>
                  </a:solidFill>
                  <a:latin typeface="Aptos" panose="020B0004020202020204" pitchFamily="34" charset="0"/>
                  <a:cs typeface="Arial MT"/>
                </a:rPr>
                <a:t>1</a:t>
              </a:r>
              <a:endParaRPr sz="3700" dirty="0">
                <a:latin typeface="Aptos" panose="020B0004020202020204" pitchFamily="34" charset="0"/>
                <a:cs typeface="Arial MT"/>
              </a:endParaRPr>
            </a:p>
          </p:txBody>
        </p:sp>
        <p:sp>
          <p:nvSpPr>
            <p:cNvPr id="10" name="object 13">
              <a:extLst>
                <a:ext uri="{FF2B5EF4-FFF2-40B4-BE49-F238E27FC236}">
                  <a16:creationId xmlns:a16="http://schemas.microsoft.com/office/drawing/2014/main" id="{6AC2BD31-B1C4-7A78-B071-40FE02F1B108}"/>
                </a:ext>
              </a:extLst>
            </p:cNvPr>
            <p:cNvSpPr/>
            <p:nvPr/>
          </p:nvSpPr>
          <p:spPr>
            <a:xfrm>
              <a:off x="1143000" y="1751457"/>
              <a:ext cx="8022590" cy="0"/>
            </a:xfrm>
            <a:custGeom>
              <a:avLst/>
              <a:gdLst/>
              <a:ahLst/>
              <a:cxnLst/>
              <a:rect l="l" t="t" r="r" b="b"/>
              <a:pathLst>
                <a:path w="8022590">
                  <a:moveTo>
                    <a:pt x="0" y="0"/>
                  </a:moveTo>
                  <a:lnTo>
                    <a:pt x="8022336" y="0"/>
                  </a:lnTo>
                </a:path>
              </a:pathLst>
            </a:custGeom>
            <a:ln w="9144">
              <a:solidFill>
                <a:srgbClr val="156C9C"/>
              </a:solidFill>
            </a:ln>
          </p:spPr>
          <p:txBody>
            <a:bodyPr wrap="square" lIns="0" tIns="0" rIns="0" bIns="0" rtlCol="0"/>
            <a:lstStyle/>
            <a:p>
              <a:endParaRPr>
                <a:latin typeface="Aptos" panose="020B0004020202020204" pitchFamily="34" charset="0"/>
              </a:endParaRPr>
            </a:p>
          </p:txBody>
        </p:sp>
        <p:sp>
          <p:nvSpPr>
            <p:cNvPr id="11" name="object 14">
              <a:extLst>
                <a:ext uri="{FF2B5EF4-FFF2-40B4-BE49-F238E27FC236}">
                  <a16:creationId xmlns:a16="http://schemas.microsoft.com/office/drawing/2014/main" id="{101DDA95-1DD8-536A-ACB0-2807BF075C9A}"/>
                </a:ext>
              </a:extLst>
            </p:cNvPr>
            <p:cNvSpPr txBox="1"/>
            <p:nvPr/>
          </p:nvSpPr>
          <p:spPr>
            <a:xfrm>
              <a:off x="1675003" y="1298322"/>
              <a:ext cx="3189605" cy="345440"/>
            </a:xfrm>
            <a:prstGeom prst="rect">
              <a:avLst/>
            </a:prstGeom>
          </p:spPr>
          <p:txBody>
            <a:bodyPr vert="horz" wrap="square" lIns="0" tIns="12700" rIns="0" bIns="0" rtlCol="0">
              <a:spAutoFit/>
            </a:bodyPr>
            <a:lstStyle/>
            <a:p>
              <a:pPr marL="12700">
                <a:lnSpc>
                  <a:spcPct val="100000"/>
                </a:lnSpc>
                <a:spcBef>
                  <a:spcPts val="100"/>
                </a:spcBef>
              </a:pPr>
              <a:r>
                <a:rPr lang="fr-FR" sz="2100" dirty="0" err="1">
                  <a:latin typeface="Aptos" panose="020B0004020202020204" pitchFamily="34" charset="0"/>
                  <a:cs typeface="Arial MT"/>
                </a:rPr>
                <a:t>Contextualization</a:t>
              </a:r>
              <a:endParaRPr sz="2100" dirty="0">
                <a:latin typeface="Aptos" panose="020B0004020202020204" pitchFamily="34" charset="0"/>
                <a:cs typeface="Arial MT"/>
              </a:endParaRPr>
            </a:p>
          </p:txBody>
        </p:sp>
        <p:sp>
          <p:nvSpPr>
            <p:cNvPr id="12" name="object 15">
              <a:extLst>
                <a:ext uri="{FF2B5EF4-FFF2-40B4-BE49-F238E27FC236}">
                  <a16:creationId xmlns:a16="http://schemas.microsoft.com/office/drawing/2014/main" id="{1E75FF17-0D19-D0AA-53DF-4766F16B9CAA}"/>
                </a:ext>
              </a:extLst>
            </p:cNvPr>
            <p:cNvSpPr txBox="1"/>
            <p:nvPr/>
          </p:nvSpPr>
          <p:spPr>
            <a:xfrm>
              <a:off x="9030462" y="1298322"/>
              <a:ext cx="147320" cy="384972"/>
            </a:xfrm>
            <a:prstGeom prst="rect">
              <a:avLst/>
            </a:prstGeom>
          </p:spPr>
          <p:txBody>
            <a:bodyPr vert="horz" wrap="square" lIns="0" tIns="12700" rIns="0" bIns="0" rtlCol="0">
              <a:spAutoFit/>
            </a:bodyPr>
            <a:lstStyle/>
            <a:p>
              <a:pPr marL="12700">
                <a:lnSpc>
                  <a:spcPct val="100000"/>
                </a:lnSpc>
                <a:spcBef>
                  <a:spcPts val="100"/>
                </a:spcBef>
              </a:pPr>
              <a:endParaRPr sz="2100" dirty="0">
                <a:latin typeface="Aptos" panose="020B0004020202020204" pitchFamily="34" charset="0"/>
                <a:cs typeface="Arial MT"/>
              </a:endParaRPr>
            </a:p>
          </p:txBody>
        </p:sp>
        <p:grpSp>
          <p:nvGrpSpPr>
            <p:cNvPr id="13" name="object 16">
              <a:extLst>
                <a:ext uri="{FF2B5EF4-FFF2-40B4-BE49-F238E27FC236}">
                  <a16:creationId xmlns:a16="http://schemas.microsoft.com/office/drawing/2014/main" id="{6060EFEC-7E71-F875-3240-A5FCB23277B5}"/>
                </a:ext>
              </a:extLst>
            </p:cNvPr>
            <p:cNvGrpSpPr/>
            <p:nvPr/>
          </p:nvGrpSpPr>
          <p:grpSpPr>
            <a:xfrm>
              <a:off x="429768" y="1970913"/>
              <a:ext cx="1169035" cy="548640"/>
              <a:chOff x="530351" y="2487167"/>
              <a:chExt cx="1169035" cy="548640"/>
            </a:xfrm>
          </p:grpSpPr>
          <p:pic>
            <p:nvPicPr>
              <p:cNvPr id="14" name="object 17">
                <a:extLst>
                  <a:ext uri="{FF2B5EF4-FFF2-40B4-BE49-F238E27FC236}">
                    <a16:creationId xmlns:a16="http://schemas.microsoft.com/office/drawing/2014/main" id="{9625DBB8-EE2D-C49E-9D43-BB9F68E772B1}"/>
                  </a:ext>
                </a:extLst>
              </p:cNvPr>
              <p:cNvPicPr/>
              <p:nvPr/>
            </p:nvPicPr>
            <p:blipFill>
              <a:blip r:embed="rId3" cstate="print"/>
              <a:stretch>
                <a:fillRect/>
              </a:stretch>
            </p:blipFill>
            <p:spPr>
              <a:xfrm>
                <a:off x="530351" y="2493263"/>
                <a:ext cx="784860" cy="542543"/>
              </a:xfrm>
              <a:prstGeom prst="rect">
                <a:avLst/>
              </a:prstGeom>
            </p:spPr>
          </p:pic>
          <p:sp>
            <p:nvSpPr>
              <p:cNvPr id="15" name="object 18">
                <a:extLst>
                  <a:ext uri="{FF2B5EF4-FFF2-40B4-BE49-F238E27FC236}">
                    <a16:creationId xmlns:a16="http://schemas.microsoft.com/office/drawing/2014/main" id="{6687C10E-D97A-6B9E-4742-5026438FA216}"/>
                  </a:ext>
                </a:extLst>
              </p:cNvPr>
              <p:cNvSpPr/>
              <p:nvPr/>
            </p:nvSpPr>
            <p:spPr>
              <a:xfrm>
                <a:off x="530351" y="2493263"/>
                <a:ext cx="784860" cy="542925"/>
              </a:xfrm>
              <a:custGeom>
                <a:avLst/>
                <a:gdLst/>
                <a:ahLst/>
                <a:cxnLst/>
                <a:rect l="l" t="t" r="r" b="b"/>
                <a:pathLst>
                  <a:path w="784860" h="542925">
                    <a:moveTo>
                      <a:pt x="784860" y="0"/>
                    </a:moveTo>
                    <a:lnTo>
                      <a:pt x="0" y="0"/>
                    </a:lnTo>
                    <a:lnTo>
                      <a:pt x="0" y="542544"/>
                    </a:lnTo>
                    <a:lnTo>
                      <a:pt x="248539" y="542544"/>
                    </a:lnTo>
                    <a:lnTo>
                      <a:pt x="248539" y="4952"/>
                    </a:lnTo>
                    <a:lnTo>
                      <a:pt x="426085" y="4952"/>
                    </a:lnTo>
                    <a:lnTo>
                      <a:pt x="472186" y="12953"/>
                    </a:lnTo>
                    <a:lnTo>
                      <a:pt x="511670" y="34544"/>
                    </a:lnTo>
                    <a:lnTo>
                      <a:pt x="542074" y="67437"/>
                    </a:lnTo>
                    <a:lnTo>
                      <a:pt x="560463" y="108838"/>
                    </a:lnTo>
                    <a:lnTo>
                      <a:pt x="564997" y="144018"/>
                    </a:lnTo>
                    <a:lnTo>
                      <a:pt x="564515" y="155575"/>
                    </a:lnTo>
                    <a:lnTo>
                      <a:pt x="553351" y="199389"/>
                    </a:lnTo>
                    <a:lnTo>
                      <a:pt x="529691" y="236220"/>
                    </a:lnTo>
                    <a:lnTo>
                      <a:pt x="505040" y="258063"/>
                    </a:lnTo>
                    <a:lnTo>
                      <a:pt x="517423" y="259334"/>
                    </a:lnTo>
                    <a:lnTo>
                      <a:pt x="563524" y="273558"/>
                    </a:lnTo>
                    <a:lnTo>
                      <a:pt x="601789" y="300989"/>
                    </a:lnTo>
                    <a:lnTo>
                      <a:pt x="629983" y="338582"/>
                    </a:lnTo>
                    <a:lnTo>
                      <a:pt x="645185" y="384175"/>
                    </a:lnTo>
                    <a:lnTo>
                      <a:pt x="647268" y="409194"/>
                    </a:lnTo>
                    <a:lnTo>
                      <a:pt x="646785" y="421386"/>
                    </a:lnTo>
                    <a:lnTo>
                      <a:pt x="635381" y="467868"/>
                    </a:lnTo>
                    <a:lnTo>
                      <a:pt x="610730" y="507619"/>
                    </a:lnTo>
                    <a:lnTo>
                      <a:pt x="575665" y="537718"/>
                    </a:lnTo>
                    <a:lnTo>
                      <a:pt x="566978" y="542544"/>
                    </a:lnTo>
                    <a:lnTo>
                      <a:pt x="784860" y="542544"/>
                    </a:lnTo>
                    <a:lnTo>
                      <a:pt x="784860" y="0"/>
                    </a:lnTo>
                    <a:close/>
                  </a:path>
                </a:pathLst>
              </a:custGeom>
              <a:solidFill>
                <a:srgbClr val="FFFFFF"/>
              </a:solidFill>
            </p:spPr>
            <p:txBody>
              <a:bodyPr wrap="square" lIns="0" tIns="0" rIns="0" bIns="0" rtlCol="0"/>
              <a:lstStyle/>
              <a:p>
                <a:endParaRPr>
                  <a:latin typeface="Aptos" panose="020B0004020202020204" pitchFamily="34" charset="0"/>
                </a:endParaRPr>
              </a:p>
            </p:txBody>
          </p:sp>
          <p:sp>
            <p:nvSpPr>
              <p:cNvPr id="16" name="object 19">
                <a:extLst>
                  <a:ext uri="{FF2B5EF4-FFF2-40B4-BE49-F238E27FC236}">
                    <a16:creationId xmlns:a16="http://schemas.microsoft.com/office/drawing/2014/main" id="{16275476-8C92-9925-16F6-254E0F62CC3E}"/>
                  </a:ext>
                </a:extLst>
              </p:cNvPr>
              <p:cNvSpPr/>
              <p:nvPr/>
            </p:nvSpPr>
            <p:spPr>
              <a:xfrm>
                <a:off x="1243583" y="2487167"/>
                <a:ext cx="455930" cy="544195"/>
              </a:xfrm>
              <a:custGeom>
                <a:avLst/>
                <a:gdLst/>
                <a:ahLst/>
                <a:cxnLst/>
                <a:rect l="l" t="t" r="r" b="b"/>
                <a:pathLst>
                  <a:path w="455930" h="544194">
                    <a:moveTo>
                      <a:pt x="455676" y="0"/>
                    </a:moveTo>
                    <a:lnTo>
                      <a:pt x="0" y="0"/>
                    </a:lnTo>
                    <a:lnTo>
                      <a:pt x="0" y="544067"/>
                    </a:lnTo>
                    <a:lnTo>
                      <a:pt x="455676" y="544067"/>
                    </a:lnTo>
                    <a:lnTo>
                      <a:pt x="455676" y="0"/>
                    </a:lnTo>
                    <a:close/>
                  </a:path>
                </a:pathLst>
              </a:custGeom>
              <a:solidFill>
                <a:srgbClr val="DEDFE2"/>
              </a:solidFill>
            </p:spPr>
            <p:txBody>
              <a:bodyPr wrap="square" lIns="0" tIns="0" rIns="0" bIns="0" rtlCol="0"/>
              <a:lstStyle/>
              <a:p>
                <a:endParaRPr>
                  <a:latin typeface="Aptos" panose="020B0004020202020204" pitchFamily="34" charset="0"/>
                </a:endParaRPr>
              </a:p>
            </p:txBody>
          </p:sp>
        </p:grpSp>
        <p:sp>
          <p:nvSpPr>
            <p:cNvPr id="17" name="object 20">
              <a:extLst>
                <a:ext uri="{FF2B5EF4-FFF2-40B4-BE49-F238E27FC236}">
                  <a16:creationId xmlns:a16="http://schemas.microsoft.com/office/drawing/2014/main" id="{9982C5A1-01F5-D3D7-1EA8-4EE87D5EE808}"/>
                </a:ext>
              </a:extLst>
            </p:cNvPr>
            <p:cNvSpPr txBox="1"/>
            <p:nvPr/>
          </p:nvSpPr>
          <p:spPr>
            <a:xfrm>
              <a:off x="1143000" y="1909395"/>
              <a:ext cx="455930" cy="589280"/>
            </a:xfrm>
            <a:prstGeom prst="rect">
              <a:avLst/>
            </a:prstGeom>
          </p:spPr>
          <p:txBody>
            <a:bodyPr vert="horz" wrap="square" lIns="0" tIns="12065" rIns="0" bIns="0" rtlCol="0">
              <a:spAutoFit/>
            </a:bodyPr>
            <a:lstStyle/>
            <a:p>
              <a:pPr marL="99060">
                <a:lnSpc>
                  <a:spcPct val="100000"/>
                </a:lnSpc>
                <a:spcBef>
                  <a:spcPts val="95"/>
                </a:spcBef>
              </a:pPr>
              <a:r>
                <a:rPr lang="fr-FR" sz="3700" dirty="0">
                  <a:solidFill>
                    <a:srgbClr val="156C9C"/>
                  </a:solidFill>
                  <a:latin typeface="Aptos" panose="020B0004020202020204" pitchFamily="34" charset="0"/>
                  <a:cs typeface="Arial MT"/>
                </a:rPr>
                <a:t>2</a:t>
              </a:r>
              <a:endParaRPr sz="3700" dirty="0">
                <a:latin typeface="Aptos" panose="020B0004020202020204" pitchFamily="34" charset="0"/>
                <a:cs typeface="Arial MT"/>
              </a:endParaRPr>
            </a:p>
          </p:txBody>
        </p:sp>
        <p:sp>
          <p:nvSpPr>
            <p:cNvPr id="18" name="object 21">
              <a:extLst>
                <a:ext uri="{FF2B5EF4-FFF2-40B4-BE49-F238E27FC236}">
                  <a16:creationId xmlns:a16="http://schemas.microsoft.com/office/drawing/2014/main" id="{F2D55D4C-99CC-F127-A236-3D89E9993519}"/>
                </a:ext>
              </a:extLst>
            </p:cNvPr>
            <p:cNvSpPr/>
            <p:nvPr/>
          </p:nvSpPr>
          <p:spPr>
            <a:xfrm>
              <a:off x="1143000" y="2508885"/>
              <a:ext cx="8022590" cy="0"/>
            </a:xfrm>
            <a:custGeom>
              <a:avLst/>
              <a:gdLst/>
              <a:ahLst/>
              <a:cxnLst/>
              <a:rect l="l" t="t" r="r" b="b"/>
              <a:pathLst>
                <a:path w="8022590">
                  <a:moveTo>
                    <a:pt x="0" y="0"/>
                  </a:moveTo>
                  <a:lnTo>
                    <a:pt x="8022336" y="0"/>
                  </a:lnTo>
                </a:path>
              </a:pathLst>
            </a:custGeom>
            <a:ln w="9144">
              <a:solidFill>
                <a:srgbClr val="156C9C"/>
              </a:solidFill>
            </a:ln>
          </p:spPr>
          <p:txBody>
            <a:bodyPr wrap="square" lIns="0" tIns="0" rIns="0" bIns="0" rtlCol="0"/>
            <a:lstStyle/>
            <a:p>
              <a:endParaRPr>
                <a:latin typeface="Aptos" panose="020B0004020202020204" pitchFamily="34" charset="0"/>
              </a:endParaRPr>
            </a:p>
          </p:txBody>
        </p:sp>
        <p:sp>
          <p:nvSpPr>
            <p:cNvPr id="19" name="object 22">
              <a:extLst>
                <a:ext uri="{FF2B5EF4-FFF2-40B4-BE49-F238E27FC236}">
                  <a16:creationId xmlns:a16="http://schemas.microsoft.com/office/drawing/2014/main" id="{693FB62A-4FCD-C585-E68E-1B3E333FAA61}"/>
                </a:ext>
              </a:extLst>
            </p:cNvPr>
            <p:cNvSpPr txBox="1"/>
            <p:nvPr/>
          </p:nvSpPr>
          <p:spPr>
            <a:xfrm>
              <a:off x="1675003" y="2055749"/>
              <a:ext cx="3430397"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latin typeface="Aptos" panose="020B0004020202020204" pitchFamily="34" charset="0"/>
                  <a:cs typeface="Arial MT"/>
                </a:rPr>
                <a:t>Exploratory</a:t>
              </a:r>
              <a:r>
                <a:rPr lang="fr-FR" sz="2100" dirty="0">
                  <a:latin typeface="Aptos" panose="020B0004020202020204" pitchFamily="34" charset="0"/>
                  <a:cs typeface="Arial MT"/>
                </a:rPr>
                <a:t> Data Analysis</a:t>
              </a:r>
            </a:p>
          </p:txBody>
        </p:sp>
        <p:sp>
          <p:nvSpPr>
            <p:cNvPr id="20" name="object 23">
              <a:extLst>
                <a:ext uri="{FF2B5EF4-FFF2-40B4-BE49-F238E27FC236}">
                  <a16:creationId xmlns:a16="http://schemas.microsoft.com/office/drawing/2014/main" id="{A6BF3AB0-29F4-37BC-A72A-D082CC88BA78}"/>
                </a:ext>
              </a:extLst>
            </p:cNvPr>
            <p:cNvSpPr txBox="1"/>
            <p:nvPr/>
          </p:nvSpPr>
          <p:spPr>
            <a:xfrm>
              <a:off x="9030462" y="2055750"/>
              <a:ext cx="147320" cy="384972"/>
            </a:xfrm>
            <a:prstGeom prst="rect">
              <a:avLst/>
            </a:prstGeom>
          </p:spPr>
          <p:txBody>
            <a:bodyPr vert="horz" wrap="square" lIns="0" tIns="12700" rIns="0" bIns="0" rtlCol="0">
              <a:spAutoFit/>
            </a:bodyPr>
            <a:lstStyle/>
            <a:p>
              <a:pPr marL="12700">
                <a:lnSpc>
                  <a:spcPct val="100000"/>
                </a:lnSpc>
                <a:spcBef>
                  <a:spcPts val="100"/>
                </a:spcBef>
              </a:pPr>
              <a:endParaRPr sz="2100" dirty="0">
                <a:latin typeface="Aptos" panose="020B0004020202020204" pitchFamily="34" charset="0"/>
                <a:cs typeface="Arial MT"/>
              </a:endParaRPr>
            </a:p>
          </p:txBody>
        </p:sp>
        <p:grpSp>
          <p:nvGrpSpPr>
            <p:cNvPr id="21" name="object 24">
              <a:extLst>
                <a:ext uri="{FF2B5EF4-FFF2-40B4-BE49-F238E27FC236}">
                  <a16:creationId xmlns:a16="http://schemas.microsoft.com/office/drawing/2014/main" id="{4FA863A2-9550-65E3-ED5B-3F56C862CA15}"/>
                </a:ext>
              </a:extLst>
            </p:cNvPr>
            <p:cNvGrpSpPr/>
            <p:nvPr/>
          </p:nvGrpSpPr>
          <p:grpSpPr>
            <a:xfrm>
              <a:off x="429768" y="2734438"/>
              <a:ext cx="1169035" cy="548640"/>
              <a:chOff x="530351" y="3250692"/>
              <a:chExt cx="1169035" cy="548640"/>
            </a:xfrm>
          </p:grpSpPr>
          <p:pic>
            <p:nvPicPr>
              <p:cNvPr id="22" name="object 25">
                <a:extLst>
                  <a:ext uri="{FF2B5EF4-FFF2-40B4-BE49-F238E27FC236}">
                    <a16:creationId xmlns:a16="http://schemas.microsoft.com/office/drawing/2014/main" id="{D25D4888-8553-950C-9274-404103C41CC9}"/>
                  </a:ext>
                </a:extLst>
              </p:cNvPr>
              <p:cNvPicPr/>
              <p:nvPr/>
            </p:nvPicPr>
            <p:blipFill>
              <a:blip r:embed="rId4" cstate="print"/>
              <a:stretch>
                <a:fillRect/>
              </a:stretch>
            </p:blipFill>
            <p:spPr>
              <a:xfrm>
                <a:off x="603503" y="3256788"/>
                <a:ext cx="711708" cy="542544"/>
              </a:xfrm>
              <a:prstGeom prst="rect">
                <a:avLst/>
              </a:prstGeom>
            </p:spPr>
          </p:pic>
          <p:sp>
            <p:nvSpPr>
              <p:cNvPr id="23" name="object 26">
                <a:extLst>
                  <a:ext uri="{FF2B5EF4-FFF2-40B4-BE49-F238E27FC236}">
                    <a16:creationId xmlns:a16="http://schemas.microsoft.com/office/drawing/2014/main" id="{3C46E0F6-BE57-D36C-1D05-68A07E503600}"/>
                  </a:ext>
                </a:extLst>
              </p:cNvPr>
              <p:cNvSpPr/>
              <p:nvPr/>
            </p:nvSpPr>
            <p:spPr>
              <a:xfrm>
                <a:off x="530351" y="3256788"/>
                <a:ext cx="784860" cy="542925"/>
              </a:xfrm>
              <a:custGeom>
                <a:avLst/>
                <a:gdLst/>
                <a:ahLst/>
                <a:cxnLst/>
                <a:rect l="l" t="t" r="r" b="b"/>
                <a:pathLst>
                  <a:path w="784860" h="542925">
                    <a:moveTo>
                      <a:pt x="784860" y="0"/>
                    </a:moveTo>
                    <a:lnTo>
                      <a:pt x="0" y="0"/>
                    </a:lnTo>
                    <a:lnTo>
                      <a:pt x="0" y="542544"/>
                    </a:lnTo>
                    <a:lnTo>
                      <a:pt x="248539" y="542544"/>
                    </a:lnTo>
                    <a:lnTo>
                      <a:pt x="248539" y="4952"/>
                    </a:lnTo>
                    <a:lnTo>
                      <a:pt x="426085" y="4952"/>
                    </a:lnTo>
                    <a:lnTo>
                      <a:pt x="472186" y="12953"/>
                    </a:lnTo>
                    <a:lnTo>
                      <a:pt x="511670" y="34544"/>
                    </a:lnTo>
                    <a:lnTo>
                      <a:pt x="542074" y="67437"/>
                    </a:lnTo>
                    <a:lnTo>
                      <a:pt x="560463" y="108838"/>
                    </a:lnTo>
                    <a:lnTo>
                      <a:pt x="564997" y="144017"/>
                    </a:lnTo>
                    <a:lnTo>
                      <a:pt x="564515" y="155575"/>
                    </a:lnTo>
                    <a:lnTo>
                      <a:pt x="553351" y="199389"/>
                    </a:lnTo>
                    <a:lnTo>
                      <a:pt x="529691" y="236220"/>
                    </a:lnTo>
                    <a:lnTo>
                      <a:pt x="505040" y="258063"/>
                    </a:lnTo>
                    <a:lnTo>
                      <a:pt x="517423" y="259334"/>
                    </a:lnTo>
                    <a:lnTo>
                      <a:pt x="563524" y="273558"/>
                    </a:lnTo>
                    <a:lnTo>
                      <a:pt x="601789" y="300989"/>
                    </a:lnTo>
                    <a:lnTo>
                      <a:pt x="629983" y="338582"/>
                    </a:lnTo>
                    <a:lnTo>
                      <a:pt x="645185" y="384175"/>
                    </a:lnTo>
                    <a:lnTo>
                      <a:pt x="647268" y="409194"/>
                    </a:lnTo>
                    <a:lnTo>
                      <a:pt x="646785" y="421386"/>
                    </a:lnTo>
                    <a:lnTo>
                      <a:pt x="635381" y="467868"/>
                    </a:lnTo>
                    <a:lnTo>
                      <a:pt x="610730" y="507619"/>
                    </a:lnTo>
                    <a:lnTo>
                      <a:pt x="575665" y="537718"/>
                    </a:lnTo>
                    <a:lnTo>
                      <a:pt x="566978" y="542544"/>
                    </a:lnTo>
                    <a:lnTo>
                      <a:pt x="784860" y="542544"/>
                    </a:lnTo>
                    <a:lnTo>
                      <a:pt x="784860" y="0"/>
                    </a:lnTo>
                    <a:close/>
                  </a:path>
                </a:pathLst>
              </a:custGeom>
              <a:solidFill>
                <a:srgbClr val="FFFFFF"/>
              </a:solidFill>
            </p:spPr>
            <p:txBody>
              <a:bodyPr wrap="square" lIns="0" tIns="0" rIns="0" bIns="0" rtlCol="0"/>
              <a:lstStyle/>
              <a:p>
                <a:endParaRPr>
                  <a:latin typeface="Aptos" panose="020B0004020202020204" pitchFamily="34" charset="0"/>
                </a:endParaRPr>
              </a:p>
            </p:txBody>
          </p:sp>
          <p:sp>
            <p:nvSpPr>
              <p:cNvPr id="24" name="object 27">
                <a:extLst>
                  <a:ext uri="{FF2B5EF4-FFF2-40B4-BE49-F238E27FC236}">
                    <a16:creationId xmlns:a16="http://schemas.microsoft.com/office/drawing/2014/main" id="{DA048EAB-4E1C-240A-D008-3AEB1D9EAA78}"/>
                  </a:ext>
                </a:extLst>
              </p:cNvPr>
              <p:cNvSpPr/>
              <p:nvPr/>
            </p:nvSpPr>
            <p:spPr>
              <a:xfrm>
                <a:off x="1243583" y="3250692"/>
                <a:ext cx="455930" cy="542925"/>
              </a:xfrm>
              <a:custGeom>
                <a:avLst/>
                <a:gdLst/>
                <a:ahLst/>
                <a:cxnLst/>
                <a:rect l="l" t="t" r="r" b="b"/>
                <a:pathLst>
                  <a:path w="455930" h="542925">
                    <a:moveTo>
                      <a:pt x="455676" y="0"/>
                    </a:moveTo>
                    <a:lnTo>
                      <a:pt x="0" y="0"/>
                    </a:lnTo>
                    <a:lnTo>
                      <a:pt x="0" y="542543"/>
                    </a:lnTo>
                    <a:lnTo>
                      <a:pt x="455676" y="542543"/>
                    </a:lnTo>
                    <a:lnTo>
                      <a:pt x="455676" y="0"/>
                    </a:lnTo>
                    <a:close/>
                  </a:path>
                </a:pathLst>
              </a:custGeom>
              <a:solidFill>
                <a:srgbClr val="DEDFE2"/>
              </a:solidFill>
            </p:spPr>
            <p:txBody>
              <a:bodyPr wrap="square" lIns="0" tIns="0" rIns="0" bIns="0" rtlCol="0"/>
              <a:lstStyle/>
              <a:p>
                <a:endParaRPr>
                  <a:latin typeface="Aptos" panose="020B0004020202020204" pitchFamily="34" charset="0"/>
                </a:endParaRPr>
              </a:p>
            </p:txBody>
          </p:sp>
        </p:grpSp>
        <p:sp>
          <p:nvSpPr>
            <p:cNvPr id="25" name="object 28">
              <a:extLst>
                <a:ext uri="{FF2B5EF4-FFF2-40B4-BE49-F238E27FC236}">
                  <a16:creationId xmlns:a16="http://schemas.microsoft.com/office/drawing/2014/main" id="{7B438C93-8F16-8C1B-2953-CE26A6E73260}"/>
                </a:ext>
              </a:extLst>
            </p:cNvPr>
            <p:cNvSpPr txBox="1"/>
            <p:nvPr/>
          </p:nvSpPr>
          <p:spPr>
            <a:xfrm>
              <a:off x="1143000" y="2672969"/>
              <a:ext cx="455930" cy="589280"/>
            </a:xfrm>
            <a:prstGeom prst="rect">
              <a:avLst/>
            </a:prstGeom>
          </p:spPr>
          <p:txBody>
            <a:bodyPr vert="horz" wrap="square" lIns="0" tIns="12065" rIns="0" bIns="0" rtlCol="0">
              <a:spAutoFit/>
            </a:bodyPr>
            <a:lstStyle/>
            <a:p>
              <a:pPr marL="88265">
                <a:lnSpc>
                  <a:spcPct val="100000"/>
                </a:lnSpc>
                <a:spcBef>
                  <a:spcPts val="95"/>
                </a:spcBef>
              </a:pPr>
              <a:r>
                <a:rPr lang="fr-FR" sz="3700" dirty="0">
                  <a:solidFill>
                    <a:srgbClr val="156C9C"/>
                  </a:solidFill>
                  <a:latin typeface="Aptos" panose="020B0004020202020204" pitchFamily="34" charset="0"/>
                  <a:cs typeface="Arial MT"/>
                </a:rPr>
                <a:t>3</a:t>
              </a:r>
              <a:endParaRPr sz="3700" dirty="0">
                <a:latin typeface="Aptos" panose="020B0004020202020204" pitchFamily="34" charset="0"/>
                <a:cs typeface="Arial MT"/>
              </a:endParaRPr>
            </a:p>
          </p:txBody>
        </p:sp>
        <p:sp>
          <p:nvSpPr>
            <p:cNvPr id="26" name="object 29">
              <a:extLst>
                <a:ext uri="{FF2B5EF4-FFF2-40B4-BE49-F238E27FC236}">
                  <a16:creationId xmlns:a16="http://schemas.microsoft.com/office/drawing/2014/main" id="{9CDD6969-D96F-8226-B4D8-730B26B76BDF}"/>
                </a:ext>
              </a:extLst>
            </p:cNvPr>
            <p:cNvSpPr/>
            <p:nvPr/>
          </p:nvSpPr>
          <p:spPr>
            <a:xfrm>
              <a:off x="1143000" y="3272410"/>
              <a:ext cx="8022590" cy="0"/>
            </a:xfrm>
            <a:custGeom>
              <a:avLst/>
              <a:gdLst/>
              <a:ahLst/>
              <a:cxnLst/>
              <a:rect l="l" t="t" r="r" b="b"/>
              <a:pathLst>
                <a:path w="8022590">
                  <a:moveTo>
                    <a:pt x="0" y="0"/>
                  </a:moveTo>
                  <a:lnTo>
                    <a:pt x="8022336" y="0"/>
                  </a:lnTo>
                </a:path>
              </a:pathLst>
            </a:custGeom>
            <a:ln w="9144">
              <a:solidFill>
                <a:srgbClr val="156C9C"/>
              </a:solidFill>
            </a:ln>
          </p:spPr>
          <p:txBody>
            <a:bodyPr wrap="square" lIns="0" tIns="0" rIns="0" bIns="0" rtlCol="0"/>
            <a:lstStyle/>
            <a:p>
              <a:endParaRPr>
                <a:latin typeface="Aptos" panose="020B0004020202020204" pitchFamily="34" charset="0"/>
              </a:endParaRPr>
            </a:p>
          </p:txBody>
        </p:sp>
        <p:sp>
          <p:nvSpPr>
            <p:cNvPr id="27" name="object 30">
              <a:extLst>
                <a:ext uri="{FF2B5EF4-FFF2-40B4-BE49-F238E27FC236}">
                  <a16:creationId xmlns:a16="http://schemas.microsoft.com/office/drawing/2014/main" id="{3BFAD3EF-8116-52ED-5349-8C25207A1A2C}"/>
                </a:ext>
              </a:extLst>
            </p:cNvPr>
            <p:cNvSpPr txBox="1"/>
            <p:nvPr/>
          </p:nvSpPr>
          <p:spPr>
            <a:xfrm>
              <a:off x="1675003" y="2819019"/>
              <a:ext cx="3394075" cy="335989"/>
            </a:xfrm>
            <a:prstGeom prst="rect">
              <a:avLst/>
            </a:prstGeom>
          </p:spPr>
          <p:txBody>
            <a:bodyPr vert="horz" wrap="square" lIns="0" tIns="12700" rIns="0" bIns="0" rtlCol="0">
              <a:spAutoFit/>
            </a:bodyPr>
            <a:lstStyle/>
            <a:p>
              <a:pPr marL="12700">
                <a:lnSpc>
                  <a:spcPct val="100000"/>
                </a:lnSpc>
                <a:spcBef>
                  <a:spcPts val="100"/>
                </a:spcBef>
              </a:pPr>
              <a:r>
                <a:rPr lang="en-US" sz="2100" dirty="0">
                  <a:latin typeface="Aptos" panose="020B0004020202020204" pitchFamily="34" charset="0"/>
                  <a:cs typeface="Arial MT"/>
                </a:rPr>
                <a:t>Data Cleaning</a:t>
              </a:r>
            </a:p>
          </p:txBody>
        </p:sp>
        <p:sp>
          <p:nvSpPr>
            <p:cNvPr id="28" name="object 31">
              <a:extLst>
                <a:ext uri="{FF2B5EF4-FFF2-40B4-BE49-F238E27FC236}">
                  <a16:creationId xmlns:a16="http://schemas.microsoft.com/office/drawing/2014/main" id="{71680372-9867-84E2-9211-00B045E328C9}"/>
                </a:ext>
              </a:extLst>
            </p:cNvPr>
            <p:cNvSpPr txBox="1"/>
            <p:nvPr/>
          </p:nvSpPr>
          <p:spPr>
            <a:xfrm>
              <a:off x="8908542" y="2819019"/>
              <a:ext cx="784859" cy="384972"/>
            </a:xfrm>
            <a:prstGeom prst="rect">
              <a:avLst/>
            </a:prstGeom>
          </p:spPr>
          <p:txBody>
            <a:bodyPr vert="horz" wrap="square" lIns="0" tIns="12700" rIns="0" bIns="0" rtlCol="0">
              <a:spAutoFit/>
            </a:bodyPr>
            <a:lstStyle/>
            <a:p>
              <a:pPr marL="12700">
                <a:lnSpc>
                  <a:spcPct val="100000"/>
                </a:lnSpc>
                <a:spcBef>
                  <a:spcPts val="100"/>
                </a:spcBef>
              </a:pPr>
              <a:endParaRPr sz="2100" dirty="0">
                <a:latin typeface="Aptos" panose="020B0004020202020204" pitchFamily="34" charset="0"/>
                <a:cs typeface="Arial MT"/>
              </a:endParaRPr>
            </a:p>
          </p:txBody>
        </p:sp>
        <p:grpSp>
          <p:nvGrpSpPr>
            <p:cNvPr id="29" name="object 32">
              <a:extLst>
                <a:ext uri="{FF2B5EF4-FFF2-40B4-BE49-F238E27FC236}">
                  <a16:creationId xmlns:a16="http://schemas.microsoft.com/office/drawing/2014/main" id="{DE72BE0F-DA31-E08A-426A-F2488AE3C48C}"/>
                </a:ext>
              </a:extLst>
            </p:cNvPr>
            <p:cNvGrpSpPr/>
            <p:nvPr/>
          </p:nvGrpSpPr>
          <p:grpSpPr>
            <a:xfrm>
              <a:off x="429768" y="3497961"/>
              <a:ext cx="1169035" cy="550545"/>
              <a:chOff x="530351" y="4014215"/>
              <a:chExt cx="1169035" cy="550545"/>
            </a:xfrm>
          </p:grpSpPr>
          <p:pic>
            <p:nvPicPr>
              <p:cNvPr id="30" name="object 33">
                <a:extLst>
                  <a:ext uri="{FF2B5EF4-FFF2-40B4-BE49-F238E27FC236}">
                    <a16:creationId xmlns:a16="http://schemas.microsoft.com/office/drawing/2014/main" id="{78C7F731-C414-BFA1-3FD2-AB9BB7CAC962}"/>
                  </a:ext>
                </a:extLst>
              </p:cNvPr>
              <p:cNvPicPr/>
              <p:nvPr/>
            </p:nvPicPr>
            <p:blipFill>
              <a:blip r:embed="rId5" cstate="print"/>
              <a:stretch>
                <a:fillRect/>
              </a:stretch>
            </p:blipFill>
            <p:spPr>
              <a:xfrm>
                <a:off x="603503" y="4020311"/>
                <a:ext cx="711708" cy="544068"/>
              </a:xfrm>
              <a:prstGeom prst="rect">
                <a:avLst/>
              </a:prstGeom>
            </p:spPr>
          </p:pic>
          <p:sp>
            <p:nvSpPr>
              <p:cNvPr id="31" name="object 34">
                <a:extLst>
                  <a:ext uri="{FF2B5EF4-FFF2-40B4-BE49-F238E27FC236}">
                    <a16:creationId xmlns:a16="http://schemas.microsoft.com/office/drawing/2014/main" id="{3E830A42-F86B-DB0B-A45E-B8A88CD4C945}"/>
                  </a:ext>
                </a:extLst>
              </p:cNvPr>
              <p:cNvSpPr/>
              <p:nvPr/>
            </p:nvSpPr>
            <p:spPr>
              <a:xfrm>
                <a:off x="530351" y="4020311"/>
                <a:ext cx="784860" cy="544195"/>
              </a:xfrm>
              <a:custGeom>
                <a:avLst/>
                <a:gdLst/>
                <a:ahLst/>
                <a:cxnLst/>
                <a:rect l="l" t="t" r="r" b="b"/>
                <a:pathLst>
                  <a:path w="784860" h="544195">
                    <a:moveTo>
                      <a:pt x="784860" y="0"/>
                    </a:moveTo>
                    <a:lnTo>
                      <a:pt x="0" y="0"/>
                    </a:lnTo>
                    <a:lnTo>
                      <a:pt x="0" y="544068"/>
                    </a:lnTo>
                    <a:lnTo>
                      <a:pt x="248539" y="544068"/>
                    </a:lnTo>
                    <a:lnTo>
                      <a:pt x="248539" y="5080"/>
                    </a:lnTo>
                    <a:lnTo>
                      <a:pt x="426085" y="5080"/>
                    </a:lnTo>
                    <a:lnTo>
                      <a:pt x="472186" y="12954"/>
                    </a:lnTo>
                    <a:lnTo>
                      <a:pt x="511670" y="34543"/>
                    </a:lnTo>
                    <a:lnTo>
                      <a:pt x="542074" y="67690"/>
                    </a:lnTo>
                    <a:lnTo>
                      <a:pt x="560463" y="109093"/>
                    </a:lnTo>
                    <a:lnTo>
                      <a:pt x="564997" y="144399"/>
                    </a:lnTo>
                    <a:lnTo>
                      <a:pt x="564515" y="156082"/>
                    </a:lnTo>
                    <a:lnTo>
                      <a:pt x="553351" y="200025"/>
                    </a:lnTo>
                    <a:lnTo>
                      <a:pt x="529691" y="236981"/>
                    </a:lnTo>
                    <a:lnTo>
                      <a:pt x="505040" y="258825"/>
                    </a:lnTo>
                    <a:lnTo>
                      <a:pt x="517423" y="259969"/>
                    </a:lnTo>
                    <a:lnTo>
                      <a:pt x="563524" y="274319"/>
                    </a:lnTo>
                    <a:lnTo>
                      <a:pt x="601789" y="301879"/>
                    </a:lnTo>
                    <a:lnTo>
                      <a:pt x="629983" y="339598"/>
                    </a:lnTo>
                    <a:lnTo>
                      <a:pt x="645185" y="385190"/>
                    </a:lnTo>
                    <a:lnTo>
                      <a:pt x="647268" y="410337"/>
                    </a:lnTo>
                    <a:lnTo>
                      <a:pt x="646785" y="422529"/>
                    </a:lnTo>
                    <a:lnTo>
                      <a:pt x="635381" y="469264"/>
                    </a:lnTo>
                    <a:lnTo>
                      <a:pt x="610730" y="509015"/>
                    </a:lnTo>
                    <a:lnTo>
                      <a:pt x="575665" y="539242"/>
                    </a:lnTo>
                    <a:lnTo>
                      <a:pt x="566978" y="544068"/>
                    </a:lnTo>
                    <a:lnTo>
                      <a:pt x="784860" y="544068"/>
                    </a:lnTo>
                    <a:lnTo>
                      <a:pt x="784860" y="0"/>
                    </a:lnTo>
                    <a:close/>
                  </a:path>
                </a:pathLst>
              </a:custGeom>
              <a:solidFill>
                <a:srgbClr val="FFFFFF"/>
              </a:solidFill>
            </p:spPr>
            <p:txBody>
              <a:bodyPr wrap="square" lIns="0" tIns="0" rIns="0" bIns="0" rtlCol="0"/>
              <a:lstStyle/>
              <a:p>
                <a:endParaRPr>
                  <a:latin typeface="Aptos" panose="020B0004020202020204" pitchFamily="34" charset="0"/>
                </a:endParaRPr>
              </a:p>
            </p:txBody>
          </p:sp>
          <p:sp>
            <p:nvSpPr>
              <p:cNvPr id="32" name="object 35">
                <a:extLst>
                  <a:ext uri="{FF2B5EF4-FFF2-40B4-BE49-F238E27FC236}">
                    <a16:creationId xmlns:a16="http://schemas.microsoft.com/office/drawing/2014/main" id="{DB666412-D2AF-F900-25F9-E432B6B71546}"/>
                  </a:ext>
                </a:extLst>
              </p:cNvPr>
              <p:cNvSpPr/>
              <p:nvPr/>
            </p:nvSpPr>
            <p:spPr>
              <a:xfrm>
                <a:off x="1243583" y="4014215"/>
                <a:ext cx="455930" cy="542925"/>
              </a:xfrm>
              <a:custGeom>
                <a:avLst/>
                <a:gdLst/>
                <a:ahLst/>
                <a:cxnLst/>
                <a:rect l="l" t="t" r="r" b="b"/>
                <a:pathLst>
                  <a:path w="455930" h="542925">
                    <a:moveTo>
                      <a:pt x="455676" y="0"/>
                    </a:moveTo>
                    <a:lnTo>
                      <a:pt x="0" y="0"/>
                    </a:lnTo>
                    <a:lnTo>
                      <a:pt x="0" y="542543"/>
                    </a:lnTo>
                    <a:lnTo>
                      <a:pt x="455676" y="542543"/>
                    </a:lnTo>
                    <a:lnTo>
                      <a:pt x="455676" y="0"/>
                    </a:lnTo>
                    <a:close/>
                  </a:path>
                </a:pathLst>
              </a:custGeom>
              <a:solidFill>
                <a:srgbClr val="DEDFE2"/>
              </a:solidFill>
            </p:spPr>
            <p:txBody>
              <a:bodyPr wrap="square" lIns="0" tIns="0" rIns="0" bIns="0" rtlCol="0"/>
              <a:lstStyle/>
              <a:p>
                <a:endParaRPr>
                  <a:latin typeface="Aptos" panose="020B0004020202020204" pitchFamily="34" charset="0"/>
                </a:endParaRPr>
              </a:p>
            </p:txBody>
          </p:sp>
        </p:grpSp>
        <p:sp>
          <p:nvSpPr>
            <p:cNvPr id="33" name="object 36">
              <a:extLst>
                <a:ext uri="{FF2B5EF4-FFF2-40B4-BE49-F238E27FC236}">
                  <a16:creationId xmlns:a16="http://schemas.microsoft.com/office/drawing/2014/main" id="{7D29120C-29D9-F58D-8F7F-8B9A7D6279E1}"/>
                </a:ext>
              </a:extLst>
            </p:cNvPr>
            <p:cNvSpPr txBox="1"/>
            <p:nvPr/>
          </p:nvSpPr>
          <p:spPr>
            <a:xfrm>
              <a:off x="1143000" y="3436493"/>
              <a:ext cx="455930" cy="589280"/>
            </a:xfrm>
            <a:prstGeom prst="rect">
              <a:avLst/>
            </a:prstGeom>
          </p:spPr>
          <p:txBody>
            <a:bodyPr vert="horz" wrap="square" lIns="0" tIns="12065" rIns="0" bIns="0" rtlCol="0">
              <a:spAutoFit/>
            </a:bodyPr>
            <a:lstStyle/>
            <a:p>
              <a:pPr marL="88265">
                <a:lnSpc>
                  <a:spcPct val="100000"/>
                </a:lnSpc>
                <a:spcBef>
                  <a:spcPts val="95"/>
                </a:spcBef>
              </a:pPr>
              <a:r>
                <a:rPr lang="fr-FR" sz="3700" dirty="0">
                  <a:solidFill>
                    <a:srgbClr val="156C9C"/>
                  </a:solidFill>
                  <a:latin typeface="Aptos" panose="020B0004020202020204" pitchFamily="34" charset="0"/>
                  <a:cs typeface="Arial MT"/>
                </a:rPr>
                <a:t>4</a:t>
              </a:r>
              <a:endParaRPr sz="3700" dirty="0">
                <a:latin typeface="Aptos" panose="020B0004020202020204" pitchFamily="34" charset="0"/>
                <a:cs typeface="Arial MT"/>
              </a:endParaRPr>
            </a:p>
          </p:txBody>
        </p:sp>
        <p:sp>
          <p:nvSpPr>
            <p:cNvPr id="34" name="object 37">
              <a:extLst>
                <a:ext uri="{FF2B5EF4-FFF2-40B4-BE49-F238E27FC236}">
                  <a16:creationId xmlns:a16="http://schemas.microsoft.com/office/drawing/2014/main" id="{7C4B5B95-84AE-A99E-0F9C-D4E4EBB88662}"/>
                </a:ext>
              </a:extLst>
            </p:cNvPr>
            <p:cNvSpPr/>
            <p:nvPr/>
          </p:nvSpPr>
          <p:spPr>
            <a:xfrm>
              <a:off x="1143000" y="4035934"/>
              <a:ext cx="8022590" cy="0"/>
            </a:xfrm>
            <a:custGeom>
              <a:avLst/>
              <a:gdLst/>
              <a:ahLst/>
              <a:cxnLst/>
              <a:rect l="l" t="t" r="r" b="b"/>
              <a:pathLst>
                <a:path w="8022590">
                  <a:moveTo>
                    <a:pt x="0" y="0"/>
                  </a:moveTo>
                  <a:lnTo>
                    <a:pt x="8022336" y="0"/>
                  </a:lnTo>
                </a:path>
              </a:pathLst>
            </a:custGeom>
            <a:ln w="9144">
              <a:solidFill>
                <a:srgbClr val="156C9C"/>
              </a:solidFill>
            </a:ln>
          </p:spPr>
          <p:txBody>
            <a:bodyPr wrap="square" lIns="0" tIns="0" rIns="0" bIns="0" rtlCol="0"/>
            <a:lstStyle/>
            <a:p>
              <a:endParaRPr>
                <a:latin typeface="Aptos" panose="020B0004020202020204" pitchFamily="34" charset="0"/>
              </a:endParaRPr>
            </a:p>
          </p:txBody>
        </p:sp>
        <p:sp>
          <p:nvSpPr>
            <p:cNvPr id="35" name="object 38">
              <a:extLst>
                <a:ext uri="{FF2B5EF4-FFF2-40B4-BE49-F238E27FC236}">
                  <a16:creationId xmlns:a16="http://schemas.microsoft.com/office/drawing/2014/main" id="{9136D1FC-5025-68CD-816B-AD0412A5FFF7}"/>
                </a:ext>
              </a:extLst>
            </p:cNvPr>
            <p:cNvSpPr txBox="1"/>
            <p:nvPr/>
          </p:nvSpPr>
          <p:spPr>
            <a:xfrm>
              <a:off x="1675003" y="3582543"/>
              <a:ext cx="7355459" cy="335989"/>
            </a:xfrm>
            <a:prstGeom prst="rect">
              <a:avLst/>
            </a:prstGeom>
          </p:spPr>
          <p:txBody>
            <a:bodyPr vert="horz" wrap="square" lIns="0" tIns="12700" rIns="0" bIns="0" rtlCol="0">
              <a:spAutoFit/>
            </a:bodyPr>
            <a:lstStyle/>
            <a:p>
              <a:pPr marL="12700">
                <a:lnSpc>
                  <a:spcPct val="100000"/>
                </a:lnSpc>
                <a:spcBef>
                  <a:spcPts val="100"/>
                </a:spcBef>
              </a:pPr>
              <a:r>
                <a:rPr lang="en-US" sz="2100" dirty="0">
                  <a:latin typeface="Aptos" panose="020B0004020202020204" pitchFamily="34" charset="0"/>
                  <a:cs typeface="Arial MT"/>
                </a:rPr>
                <a:t>Feature Importance and Performance Explainability</a:t>
              </a:r>
            </a:p>
          </p:txBody>
        </p:sp>
        <p:sp>
          <p:nvSpPr>
            <p:cNvPr id="36" name="object 39">
              <a:extLst>
                <a:ext uri="{FF2B5EF4-FFF2-40B4-BE49-F238E27FC236}">
                  <a16:creationId xmlns:a16="http://schemas.microsoft.com/office/drawing/2014/main" id="{078C6263-0180-0B2F-D86C-3246F99662F5}"/>
                </a:ext>
              </a:extLst>
            </p:cNvPr>
            <p:cNvSpPr txBox="1"/>
            <p:nvPr/>
          </p:nvSpPr>
          <p:spPr>
            <a:xfrm>
              <a:off x="8908542" y="3582543"/>
              <a:ext cx="970279" cy="384972"/>
            </a:xfrm>
            <a:prstGeom prst="rect">
              <a:avLst/>
            </a:prstGeom>
          </p:spPr>
          <p:txBody>
            <a:bodyPr vert="horz" wrap="square" lIns="0" tIns="12700" rIns="0" bIns="0" rtlCol="0">
              <a:spAutoFit/>
            </a:bodyPr>
            <a:lstStyle/>
            <a:p>
              <a:pPr marL="12700">
                <a:lnSpc>
                  <a:spcPct val="100000"/>
                </a:lnSpc>
                <a:spcBef>
                  <a:spcPts val="100"/>
                </a:spcBef>
              </a:pPr>
              <a:endParaRPr sz="2100" dirty="0">
                <a:latin typeface="Aptos" panose="020B0004020202020204" pitchFamily="34" charset="0"/>
                <a:cs typeface="Arial MT"/>
              </a:endParaRPr>
            </a:p>
          </p:txBody>
        </p:sp>
        <p:grpSp>
          <p:nvGrpSpPr>
            <p:cNvPr id="37" name="object 40">
              <a:extLst>
                <a:ext uri="{FF2B5EF4-FFF2-40B4-BE49-F238E27FC236}">
                  <a16:creationId xmlns:a16="http://schemas.microsoft.com/office/drawing/2014/main" id="{6AC75EFF-F314-6030-BFD1-40BF127FFACC}"/>
                </a:ext>
              </a:extLst>
            </p:cNvPr>
            <p:cNvGrpSpPr/>
            <p:nvPr/>
          </p:nvGrpSpPr>
          <p:grpSpPr>
            <a:xfrm>
              <a:off x="429768" y="4261486"/>
              <a:ext cx="1169035" cy="550545"/>
              <a:chOff x="530351" y="4777740"/>
              <a:chExt cx="1169035" cy="550545"/>
            </a:xfrm>
          </p:grpSpPr>
          <p:pic>
            <p:nvPicPr>
              <p:cNvPr id="38" name="object 41">
                <a:extLst>
                  <a:ext uri="{FF2B5EF4-FFF2-40B4-BE49-F238E27FC236}">
                    <a16:creationId xmlns:a16="http://schemas.microsoft.com/office/drawing/2014/main" id="{8B5767B9-A903-AD1A-6AD3-A93F3F4A9A87}"/>
                  </a:ext>
                </a:extLst>
              </p:cNvPr>
              <p:cNvPicPr/>
              <p:nvPr/>
            </p:nvPicPr>
            <p:blipFill>
              <a:blip r:embed="rId6" cstate="print"/>
              <a:stretch>
                <a:fillRect/>
              </a:stretch>
            </p:blipFill>
            <p:spPr>
              <a:xfrm>
                <a:off x="682751" y="4785360"/>
                <a:ext cx="632460" cy="542543"/>
              </a:xfrm>
              <a:prstGeom prst="rect">
                <a:avLst/>
              </a:prstGeom>
            </p:spPr>
          </p:pic>
          <p:sp>
            <p:nvSpPr>
              <p:cNvPr id="39" name="object 42">
                <a:extLst>
                  <a:ext uri="{FF2B5EF4-FFF2-40B4-BE49-F238E27FC236}">
                    <a16:creationId xmlns:a16="http://schemas.microsoft.com/office/drawing/2014/main" id="{593FC690-CE6A-72FA-4046-AE456D3D3572}"/>
                  </a:ext>
                </a:extLst>
              </p:cNvPr>
              <p:cNvSpPr/>
              <p:nvPr/>
            </p:nvSpPr>
            <p:spPr>
              <a:xfrm>
                <a:off x="530351" y="4785360"/>
                <a:ext cx="784860" cy="542925"/>
              </a:xfrm>
              <a:custGeom>
                <a:avLst/>
                <a:gdLst/>
                <a:ahLst/>
                <a:cxnLst/>
                <a:rect l="l" t="t" r="r" b="b"/>
                <a:pathLst>
                  <a:path w="784860" h="542925">
                    <a:moveTo>
                      <a:pt x="784860" y="0"/>
                    </a:moveTo>
                    <a:lnTo>
                      <a:pt x="0" y="0"/>
                    </a:lnTo>
                    <a:lnTo>
                      <a:pt x="0" y="542543"/>
                    </a:lnTo>
                    <a:lnTo>
                      <a:pt x="248539" y="542543"/>
                    </a:lnTo>
                    <a:lnTo>
                      <a:pt x="248539" y="4952"/>
                    </a:lnTo>
                    <a:lnTo>
                      <a:pt x="426085" y="4952"/>
                    </a:lnTo>
                    <a:lnTo>
                      <a:pt x="472186" y="12953"/>
                    </a:lnTo>
                    <a:lnTo>
                      <a:pt x="511670" y="34543"/>
                    </a:lnTo>
                    <a:lnTo>
                      <a:pt x="542074" y="67437"/>
                    </a:lnTo>
                    <a:lnTo>
                      <a:pt x="560463" y="108838"/>
                    </a:lnTo>
                    <a:lnTo>
                      <a:pt x="564997" y="144017"/>
                    </a:lnTo>
                    <a:lnTo>
                      <a:pt x="564515" y="155575"/>
                    </a:lnTo>
                    <a:lnTo>
                      <a:pt x="553351" y="199389"/>
                    </a:lnTo>
                    <a:lnTo>
                      <a:pt x="529691" y="236219"/>
                    </a:lnTo>
                    <a:lnTo>
                      <a:pt x="505040" y="258063"/>
                    </a:lnTo>
                    <a:lnTo>
                      <a:pt x="517423" y="259333"/>
                    </a:lnTo>
                    <a:lnTo>
                      <a:pt x="563524" y="273557"/>
                    </a:lnTo>
                    <a:lnTo>
                      <a:pt x="601789" y="300989"/>
                    </a:lnTo>
                    <a:lnTo>
                      <a:pt x="629983" y="338581"/>
                    </a:lnTo>
                    <a:lnTo>
                      <a:pt x="645185" y="384175"/>
                    </a:lnTo>
                    <a:lnTo>
                      <a:pt x="647268" y="409194"/>
                    </a:lnTo>
                    <a:lnTo>
                      <a:pt x="646785" y="421385"/>
                    </a:lnTo>
                    <a:lnTo>
                      <a:pt x="635381" y="467867"/>
                    </a:lnTo>
                    <a:lnTo>
                      <a:pt x="610730" y="507618"/>
                    </a:lnTo>
                    <a:lnTo>
                      <a:pt x="575665" y="537717"/>
                    </a:lnTo>
                    <a:lnTo>
                      <a:pt x="566978" y="542543"/>
                    </a:lnTo>
                    <a:lnTo>
                      <a:pt x="784860" y="542543"/>
                    </a:lnTo>
                    <a:lnTo>
                      <a:pt x="784860" y="0"/>
                    </a:lnTo>
                    <a:close/>
                  </a:path>
                </a:pathLst>
              </a:custGeom>
              <a:solidFill>
                <a:srgbClr val="FFFFFF"/>
              </a:solidFill>
            </p:spPr>
            <p:txBody>
              <a:bodyPr wrap="square" lIns="0" tIns="0" rIns="0" bIns="0" rtlCol="0"/>
              <a:lstStyle/>
              <a:p>
                <a:endParaRPr>
                  <a:latin typeface="Aptos" panose="020B0004020202020204" pitchFamily="34" charset="0"/>
                </a:endParaRPr>
              </a:p>
            </p:txBody>
          </p:sp>
          <p:sp>
            <p:nvSpPr>
              <p:cNvPr id="40" name="object 43">
                <a:extLst>
                  <a:ext uri="{FF2B5EF4-FFF2-40B4-BE49-F238E27FC236}">
                    <a16:creationId xmlns:a16="http://schemas.microsoft.com/office/drawing/2014/main" id="{1CC3F961-17DD-5B42-B88F-4FE4B9CE224E}"/>
                  </a:ext>
                </a:extLst>
              </p:cNvPr>
              <p:cNvSpPr/>
              <p:nvPr/>
            </p:nvSpPr>
            <p:spPr>
              <a:xfrm>
                <a:off x="1243583" y="4777740"/>
                <a:ext cx="455930" cy="542925"/>
              </a:xfrm>
              <a:custGeom>
                <a:avLst/>
                <a:gdLst/>
                <a:ahLst/>
                <a:cxnLst/>
                <a:rect l="l" t="t" r="r" b="b"/>
                <a:pathLst>
                  <a:path w="455930" h="542925">
                    <a:moveTo>
                      <a:pt x="455676" y="0"/>
                    </a:moveTo>
                    <a:lnTo>
                      <a:pt x="0" y="0"/>
                    </a:lnTo>
                    <a:lnTo>
                      <a:pt x="0" y="542544"/>
                    </a:lnTo>
                    <a:lnTo>
                      <a:pt x="455676" y="542544"/>
                    </a:lnTo>
                    <a:lnTo>
                      <a:pt x="455676" y="0"/>
                    </a:lnTo>
                    <a:close/>
                  </a:path>
                </a:pathLst>
              </a:custGeom>
              <a:solidFill>
                <a:srgbClr val="DEDFE2"/>
              </a:solidFill>
            </p:spPr>
            <p:txBody>
              <a:bodyPr wrap="square" lIns="0" tIns="0" rIns="0" bIns="0" rtlCol="0"/>
              <a:lstStyle/>
              <a:p>
                <a:endParaRPr>
                  <a:latin typeface="Aptos" panose="020B0004020202020204" pitchFamily="34" charset="0"/>
                </a:endParaRPr>
              </a:p>
            </p:txBody>
          </p:sp>
        </p:grpSp>
        <p:sp>
          <p:nvSpPr>
            <p:cNvPr id="41" name="object 44">
              <a:extLst>
                <a:ext uri="{FF2B5EF4-FFF2-40B4-BE49-F238E27FC236}">
                  <a16:creationId xmlns:a16="http://schemas.microsoft.com/office/drawing/2014/main" id="{FDE2109A-0BEF-9C99-0645-2AD8BBF644EC}"/>
                </a:ext>
              </a:extLst>
            </p:cNvPr>
            <p:cNvSpPr txBox="1"/>
            <p:nvPr/>
          </p:nvSpPr>
          <p:spPr>
            <a:xfrm>
              <a:off x="1143000" y="4200653"/>
              <a:ext cx="455930" cy="589280"/>
            </a:xfrm>
            <a:prstGeom prst="rect">
              <a:avLst/>
            </a:prstGeom>
          </p:spPr>
          <p:txBody>
            <a:bodyPr vert="horz" wrap="square" lIns="0" tIns="12065" rIns="0" bIns="0" rtlCol="0">
              <a:spAutoFit/>
            </a:bodyPr>
            <a:lstStyle/>
            <a:p>
              <a:pPr marL="99060">
                <a:lnSpc>
                  <a:spcPct val="100000"/>
                </a:lnSpc>
                <a:spcBef>
                  <a:spcPts val="95"/>
                </a:spcBef>
              </a:pPr>
              <a:r>
                <a:rPr lang="fr-FR" sz="3700" dirty="0">
                  <a:solidFill>
                    <a:srgbClr val="156C9C"/>
                  </a:solidFill>
                  <a:latin typeface="Aptos" panose="020B0004020202020204" pitchFamily="34" charset="0"/>
                  <a:cs typeface="Arial MT"/>
                </a:rPr>
                <a:t>5</a:t>
              </a:r>
              <a:endParaRPr sz="3700" dirty="0">
                <a:latin typeface="Aptos" panose="020B0004020202020204" pitchFamily="34" charset="0"/>
                <a:cs typeface="Arial MT"/>
              </a:endParaRPr>
            </a:p>
          </p:txBody>
        </p:sp>
        <p:sp>
          <p:nvSpPr>
            <p:cNvPr id="42" name="object 45">
              <a:extLst>
                <a:ext uri="{FF2B5EF4-FFF2-40B4-BE49-F238E27FC236}">
                  <a16:creationId xmlns:a16="http://schemas.microsoft.com/office/drawing/2014/main" id="{E2E0D2CD-C85E-C17E-A0C5-B4E8F6144EA4}"/>
                </a:ext>
              </a:extLst>
            </p:cNvPr>
            <p:cNvSpPr/>
            <p:nvPr/>
          </p:nvSpPr>
          <p:spPr>
            <a:xfrm>
              <a:off x="1143000" y="4799457"/>
              <a:ext cx="8022590" cy="0"/>
            </a:xfrm>
            <a:custGeom>
              <a:avLst/>
              <a:gdLst/>
              <a:ahLst/>
              <a:cxnLst/>
              <a:rect l="l" t="t" r="r" b="b"/>
              <a:pathLst>
                <a:path w="8022590">
                  <a:moveTo>
                    <a:pt x="0" y="0"/>
                  </a:moveTo>
                  <a:lnTo>
                    <a:pt x="8022336" y="0"/>
                  </a:lnTo>
                </a:path>
              </a:pathLst>
            </a:custGeom>
            <a:ln w="9144">
              <a:solidFill>
                <a:srgbClr val="156C9C"/>
              </a:solidFill>
            </a:ln>
          </p:spPr>
          <p:txBody>
            <a:bodyPr wrap="square" lIns="0" tIns="0" rIns="0" bIns="0" rtlCol="0"/>
            <a:lstStyle/>
            <a:p>
              <a:endParaRPr>
                <a:latin typeface="Aptos" panose="020B0004020202020204" pitchFamily="34" charset="0"/>
              </a:endParaRPr>
            </a:p>
          </p:txBody>
        </p:sp>
        <p:sp>
          <p:nvSpPr>
            <p:cNvPr id="43" name="object 46">
              <a:extLst>
                <a:ext uri="{FF2B5EF4-FFF2-40B4-BE49-F238E27FC236}">
                  <a16:creationId xmlns:a16="http://schemas.microsoft.com/office/drawing/2014/main" id="{BEFC3498-2C87-7A24-37EA-87859E18035E}"/>
                </a:ext>
              </a:extLst>
            </p:cNvPr>
            <p:cNvSpPr txBox="1"/>
            <p:nvPr/>
          </p:nvSpPr>
          <p:spPr>
            <a:xfrm>
              <a:off x="1675003" y="4346575"/>
              <a:ext cx="2740025" cy="335989"/>
            </a:xfrm>
            <a:prstGeom prst="rect">
              <a:avLst/>
            </a:prstGeom>
          </p:spPr>
          <p:txBody>
            <a:bodyPr vert="horz" wrap="square" lIns="0" tIns="12700" rIns="0" bIns="0" rtlCol="0">
              <a:spAutoFit/>
            </a:bodyPr>
            <a:lstStyle/>
            <a:p>
              <a:pPr marL="12700">
                <a:lnSpc>
                  <a:spcPct val="100000"/>
                </a:lnSpc>
                <a:spcBef>
                  <a:spcPts val="100"/>
                </a:spcBef>
              </a:pPr>
              <a:r>
                <a:rPr lang="fr-FR" sz="2100" dirty="0">
                  <a:latin typeface="Aptos" panose="020B0004020202020204" pitchFamily="34" charset="0"/>
                  <a:cs typeface="Arial MT"/>
                </a:rPr>
                <a:t>Clients Segmentation</a:t>
              </a:r>
            </a:p>
          </p:txBody>
        </p:sp>
        <p:sp>
          <p:nvSpPr>
            <p:cNvPr id="44" name="object 47">
              <a:extLst>
                <a:ext uri="{FF2B5EF4-FFF2-40B4-BE49-F238E27FC236}">
                  <a16:creationId xmlns:a16="http://schemas.microsoft.com/office/drawing/2014/main" id="{55873C7B-BE9B-5F22-93A7-80D29B557B40}"/>
                </a:ext>
              </a:extLst>
            </p:cNvPr>
            <p:cNvSpPr txBox="1"/>
            <p:nvPr/>
          </p:nvSpPr>
          <p:spPr>
            <a:xfrm>
              <a:off x="8908542" y="4346575"/>
              <a:ext cx="632459" cy="384972"/>
            </a:xfrm>
            <a:prstGeom prst="rect">
              <a:avLst/>
            </a:prstGeom>
          </p:spPr>
          <p:txBody>
            <a:bodyPr vert="horz" wrap="square" lIns="0" tIns="12700" rIns="0" bIns="0" rtlCol="0">
              <a:spAutoFit/>
            </a:bodyPr>
            <a:lstStyle/>
            <a:p>
              <a:pPr marL="12700">
                <a:lnSpc>
                  <a:spcPct val="100000"/>
                </a:lnSpc>
                <a:spcBef>
                  <a:spcPts val="100"/>
                </a:spcBef>
              </a:pPr>
              <a:endParaRPr sz="2100" dirty="0">
                <a:latin typeface="Aptos" panose="020B0004020202020204" pitchFamily="34" charset="0"/>
                <a:cs typeface="Arial MT"/>
              </a:endParaRPr>
            </a:p>
          </p:txBody>
        </p:sp>
        <p:grpSp>
          <p:nvGrpSpPr>
            <p:cNvPr id="45" name="object 48">
              <a:extLst>
                <a:ext uri="{FF2B5EF4-FFF2-40B4-BE49-F238E27FC236}">
                  <a16:creationId xmlns:a16="http://schemas.microsoft.com/office/drawing/2014/main" id="{5BFC41A2-9C3B-269D-924A-A567EBB73717}"/>
                </a:ext>
              </a:extLst>
            </p:cNvPr>
            <p:cNvGrpSpPr/>
            <p:nvPr/>
          </p:nvGrpSpPr>
          <p:grpSpPr>
            <a:xfrm>
              <a:off x="429768" y="5026534"/>
              <a:ext cx="1169035" cy="550545"/>
              <a:chOff x="530351" y="5542788"/>
              <a:chExt cx="1169035" cy="550545"/>
            </a:xfrm>
          </p:grpSpPr>
          <p:pic>
            <p:nvPicPr>
              <p:cNvPr id="46" name="object 49">
                <a:extLst>
                  <a:ext uri="{FF2B5EF4-FFF2-40B4-BE49-F238E27FC236}">
                    <a16:creationId xmlns:a16="http://schemas.microsoft.com/office/drawing/2014/main" id="{76AA1DD3-C1DA-5F79-FB3B-CEA4915C1F95}"/>
                  </a:ext>
                </a:extLst>
              </p:cNvPr>
              <p:cNvPicPr/>
              <p:nvPr/>
            </p:nvPicPr>
            <p:blipFill>
              <a:blip r:embed="rId7" cstate="print"/>
              <a:stretch>
                <a:fillRect/>
              </a:stretch>
            </p:blipFill>
            <p:spPr>
              <a:xfrm>
                <a:off x="603503" y="5550408"/>
                <a:ext cx="711708" cy="542544"/>
              </a:xfrm>
              <a:prstGeom prst="rect">
                <a:avLst/>
              </a:prstGeom>
            </p:spPr>
          </p:pic>
          <p:sp>
            <p:nvSpPr>
              <p:cNvPr id="47" name="object 50">
                <a:extLst>
                  <a:ext uri="{FF2B5EF4-FFF2-40B4-BE49-F238E27FC236}">
                    <a16:creationId xmlns:a16="http://schemas.microsoft.com/office/drawing/2014/main" id="{A5F34DE1-0700-103D-60FF-4D664228794A}"/>
                  </a:ext>
                </a:extLst>
              </p:cNvPr>
              <p:cNvSpPr/>
              <p:nvPr/>
            </p:nvSpPr>
            <p:spPr>
              <a:xfrm>
                <a:off x="530351" y="5550408"/>
                <a:ext cx="784860" cy="542925"/>
              </a:xfrm>
              <a:custGeom>
                <a:avLst/>
                <a:gdLst/>
                <a:ahLst/>
                <a:cxnLst/>
                <a:rect l="l" t="t" r="r" b="b"/>
                <a:pathLst>
                  <a:path w="784860" h="542925">
                    <a:moveTo>
                      <a:pt x="784860" y="0"/>
                    </a:moveTo>
                    <a:lnTo>
                      <a:pt x="0" y="0"/>
                    </a:lnTo>
                    <a:lnTo>
                      <a:pt x="0" y="542543"/>
                    </a:lnTo>
                    <a:lnTo>
                      <a:pt x="248539" y="542543"/>
                    </a:lnTo>
                    <a:lnTo>
                      <a:pt x="248539" y="4952"/>
                    </a:lnTo>
                    <a:lnTo>
                      <a:pt x="426085" y="4952"/>
                    </a:lnTo>
                    <a:lnTo>
                      <a:pt x="472186" y="12953"/>
                    </a:lnTo>
                    <a:lnTo>
                      <a:pt x="511670" y="34543"/>
                    </a:lnTo>
                    <a:lnTo>
                      <a:pt x="542074" y="67449"/>
                    </a:lnTo>
                    <a:lnTo>
                      <a:pt x="560463" y="108826"/>
                    </a:lnTo>
                    <a:lnTo>
                      <a:pt x="564997" y="143967"/>
                    </a:lnTo>
                    <a:lnTo>
                      <a:pt x="564515" y="155587"/>
                    </a:lnTo>
                    <a:lnTo>
                      <a:pt x="553351" y="199415"/>
                    </a:lnTo>
                    <a:lnTo>
                      <a:pt x="529691" y="236270"/>
                    </a:lnTo>
                    <a:lnTo>
                      <a:pt x="505040" y="258063"/>
                    </a:lnTo>
                    <a:lnTo>
                      <a:pt x="517423" y="259283"/>
                    </a:lnTo>
                    <a:lnTo>
                      <a:pt x="563524" y="273608"/>
                    </a:lnTo>
                    <a:lnTo>
                      <a:pt x="601789" y="301040"/>
                    </a:lnTo>
                    <a:lnTo>
                      <a:pt x="629983" y="338620"/>
                    </a:lnTo>
                    <a:lnTo>
                      <a:pt x="645185" y="384162"/>
                    </a:lnTo>
                    <a:lnTo>
                      <a:pt x="647268" y="409143"/>
                    </a:lnTo>
                    <a:lnTo>
                      <a:pt x="646785" y="421385"/>
                    </a:lnTo>
                    <a:lnTo>
                      <a:pt x="635381" y="467906"/>
                    </a:lnTo>
                    <a:lnTo>
                      <a:pt x="610730" y="507568"/>
                    </a:lnTo>
                    <a:lnTo>
                      <a:pt x="575665" y="537692"/>
                    </a:lnTo>
                    <a:lnTo>
                      <a:pt x="566978" y="542543"/>
                    </a:lnTo>
                    <a:lnTo>
                      <a:pt x="784860" y="542543"/>
                    </a:lnTo>
                    <a:lnTo>
                      <a:pt x="784860" y="0"/>
                    </a:lnTo>
                    <a:close/>
                  </a:path>
                </a:pathLst>
              </a:custGeom>
              <a:solidFill>
                <a:srgbClr val="FFFFFF"/>
              </a:solidFill>
            </p:spPr>
            <p:txBody>
              <a:bodyPr wrap="square" lIns="0" tIns="0" rIns="0" bIns="0" rtlCol="0"/>
              <a:lstStyle/>
              <a:p>
                <a:endParaRPr>
                  <a:latin typeface="Aptos" panose="020B0004020202020204" pitchFamily="34" charset="0"/>
                </a:endParaRPr>
              </a:p>
            </p:txBody>
          </p:sp>
          <p:sp>
            <p:nvSpPr>
              <p:cNvPr id="48" name="object 51">
                <a:extLst>
                  <a:ext uri="{FF2B5EF4-FFF2-40B4-BE49-F238E27FC236}">
                    <a16:creationId xmlns:a16="http://schemas.microsoft.com/office/drawing/2014/main" id="{A49807B0-8E0D-6D60-2723-BDBE775BC676}"/>
                  </a:ext>
                </a:extLst>
              </p:cNvPr>
              <p:cNvSpPr/>
              <p:nvPr/>
            </p:nvSpPr>
            <p:spPr>
              <a:xfrm>
                <a:off x="1243583" y="5542788"/>
                <a:ext cx="455930" cy="542925"/>
              </a:xfrm>
              <a:custGeom>
                <a:avLst/>
                <a:gdLst/>
                <a:ahLst/>
                <a:cxnLst/>
                <a:rect l="l" t="t" r="r" b="b"/>
                <a:pathLst>
                  <a:path w="455930" h="542925">
                    <a:moveTo>
                      <a:pt x="455676" y="0"/>
                    </a:moveTo>
                    <a:lnTo>
                      <a:pt x="0" y="0"/>
                    </a:lnTo>
                    <a:lnTo>
                      <a:pt x="0" y="542544"/>
                    </a:lnTo>
                    <a:lnTo>
                      <a:pt x="455676" y="542544"/>
                    </a:lnTo>
                    <a:lnTo>
                      <a:pt x="455676" y="0"/>
                    </a:lnTo>
                    <a:close/>
                  </a:path>
                </a:pathLst>
              </a:custGeom>
              <a:solidFill>
                <a:srgbClr val="DEDFE2"/>
              </a:solidFill>
            </p:spPr>
            <p:txBody>
              <a:bodyPr wrap="square" lIns="0" tIns="0" rIns="0" bIns="0" rtlCol="0"/>
              <a:lstStyle/>
              <a:p>
                <a:endParaRPr>
                  <a:latin typeface="Aptos" panose="020B0004020202020204" pitchFamily="34" charset="0"/>
                </a:endParaRPr>
              </a:p>
            </p:txBody>
          </p:sp>
        </p:grpSp>
        <p:sp>
          <p:nvSpPr>
            <p:cNvPr id="49" name="object 52">
              <a:extLst>
                <a:ext uri="{FF2B5EF4-FFF2-40B4-BE49-F238E27FC236}">
                  <a16:creationId xmlns:a16="http://schemas.microsoft.com/office/drawing/2014/main" id="{06D69E70-26AE-C930-DD10-A7A6DBFE029D}"/>
                </a:ext>
              </a:extLst>
            </p:cNvPr>
            <p:cNvSpPr txBox="1"/>
            <p:nvPr/>
          </p:nvSpPr>
          <p:spPr>
            <a:xfrm>
              <a:off x="1143000" y="4965370"/>
              <a:ext cx="455930" cy="589280"/>
            </a:xfrm>
            <a:prstGeom prst="rect">
              <a:avLst/>
            </a:prstGeom>
          </p:spPr>
          <p:txBody>
            <a:bodyPr vert="horz" wrap="square" lIns="0" tIns="12065" rIns="0" bIns="0" rtlCol="0">
              <a:spAutoFit/>
            </a:bodyPr>
            <a:lstStyle/>
            <a:p>
              <a:pPr marL="109855">
                <a:lnSpc>
                  <a:spcPct val="100000"/>
                </a:lnSpc>
                <a:spcBef>
                  <a:spcPts val="95"/>
                </a:spcBef>
              </a:pPr>
              <a:r>
                <a:rPr lang="fr-FR" sz="3700" dirty="0">
                  <a:solidFill>
                    <a:srgbClr val="156C9C"/>
                  </a:solidFill>
                  <a:latin typeface="Aptos" panose="020B0004020202020204" pitchFamily="34" charset="0"/>
                  <a:cs typeface="Arial MT"/>
                </a:rPr>
                <a:t>6</a:t>
              </a:r>
              <a:endParaRPr sz="3700" dirty="0">
                <a:latin typeface="Aptos" panose="020B0004020202020204" pitchFamily="34" charset="0"/>
                <a:cs typeface="Arial MT"/>
              </a:endParaRPr>
            </a:p>
          </p:txBody>
        </p:sp>
        <p:sp>
          <p:nvSpPr>
            <p:cNvPr id="50" name="object 53">
              <a:extLst>
                <a:ext uri="{FF2B5EF4-FFF2-40B4-BE49-F238E27FC236}">
                  <a16:creationId xmlns:a16="http://schemas.microsoft.com/office/drawing/2014/main" id="{928684B5-7A9A-8A32-F18B-B7E6FC967C99}"/>
                </a:ext>
              </a:extLst>
            </p:cNvPr>
            <p:cNvSpPr/>
            <p:nvPr/>
          </p:nvSpPr>
          <p:spPr>
            <a:xfrm>
              <a:off x="1143000" y="5564505"/>
              <a:ext cx="8022590" cy="0"/>
            </a:xfrm>
            <a:custGeom>
              <a:avLst/>
              <a:gdLst/>
              <a:ahLst/>
              <a:cxnLst/>
              <a:rect l="l" t="t" r="r" b="b"/>
              <a:pathLst>
                <a:path w="8022590">
                  <a:moveTo>
                    <a:pt x="0" y="0"/>
                  </a:moveTo>
                  <a:lnTo>
                    <a:pt x="8022336" y="0"/>
                  </a:lnTo>
                </a:path>
              </a:pathLst>
            </a:custGeom>
            <a:ln w="9144">
              <a:solidFill>
                <a:srgbClr val="156C9C"/>
              </a:solidFill>
            </a:ln>
          </p:spPr>
          <p:txBody>
            <a:bodyPr wrap="square" lIns="0" tIns="0" rIns="0" bIns="0" rtlCol="0"/>
            <a:lstStyle/>
            <a:p>
              <a:endParaRPr>
                <a:latin typeface="Aptos" panose="020B0004020202020204" pitchFamily="34" charset="0"/>
              </a:endParaRPr>
            </a:p>
          </p:txBody>
        </p:sp>
        <p:sp>
          <p:nvSpPr>
            <p:cNvPr id="51" name="object 54">
              <a:extLst>
                <a:ext uri="{FF2B5EF4-FFF2-40B4-BE49-F238E27FC236}">
                  <a16:creationId xmlns:a16="http://schemas.microsoft.com/office/drawing/2014/main" id="{550A3D63-1101-5C62-1BF0-7A41CE9EFAA9}"/>
                </a:ext>
              </a:extLst>
            </p:cNvPr>
            <p:cNvSpPr txBox="1"/>
            <p:nvPr/>
          </p:nvSpPr>
          <p:spPr>
            <a:xfrm>
              <a:off x="1675003" y="5111065"/>
              <a:ext cx="3060700" cy="335989"/>
            </a:xfrm>
            <a:prstGeom prst="rect">
              <a:avLst/>
            </a:prstGeom>
          </p:spPr>
          <p:txBody>
            <a:bodyPr vert="horz" wrap="square" lIns="0" tIns="12700" rIns="0" bIns="0" rtlCol="0">
              <a:spAutoFit/>
            </a:bodyPr>
            <a:lstStyle/>
            <a:p>
              <a:pPr marL="12700">
                <a:lnSpc>
                  <a:spcPct val="100000"/>
                </a:lnSpc>
                <a:spcBef>
                  <a:spcPts val="100"/>
                </a:spcBef>
              </a:pPr>
              <a:r>
                <a:rPr lang="en-US" sz="2100" dirty="0" err="1">
                  <a:latin typeface="Aptos" panose="020B0004020202020204" pitchFamily="34" charset="0"/>
                  <a:cs typeface="Arial MT"/>
                </a:rPr>
                <a:t>Concurrential</a:t>
              </a:r>
              <a:r>
                <a:rPr lang="en-US" sz="2100" dirty="0">
                  <a:latin typeface="Aptos" panose="020B0004020202020204" pitchFamily="34" charset="0"/>
                  <a:cs typeface="Arial MT"/>
                </a:rPr>
                <a:t> Analysis</a:t>
              </a:r>
            </a:p>
          </p:txBody>
        </p:sp>
        <p:sp>
          <p:nvSpPr>
            <p:cNvPr id="52" name="object 55">
              <a:extLst>
                <a:ext uri="{FF2B5EF4-FFF2-40B4-BE49-F238E27FC236}">
                  <a16:creationId xmlns:a16="http://schemas.microsoft.com/office/drawing/2014/main" id="{746D67CA-5FEC-34FD-02B0-132EB8EAEB82}"/>
                </a:ext>
              </a:extLst>
            </p:cNvPr>
            <p:cNvSpPr txBox="1"/>
            <p:nvPr/>
          </p:nvSpPr>
          <p:spPr>
            <a:xfrm>
              <a:off x="8908543" y="5111065"/>
              <a:ext cx="632458" cy="384972"/>
            </a:xfrm>
            <a:prstGeom prst="rect">
              <a:avLst/>
            </a:prstGeom>
          </p:spPr>
          <p:txBody>
            <a:bodyPr vert="horz" wrap="square" lIns="0" tIns="12700" rIns="0" bIns="0" rtlCol="0">
              <a:spAutoFit/>
            </a:bodyPr>
            <a:lstStyle/>
            <a:p>
              <a:pPr marL="12700">
                <a:lnSpc>
                  <a:spcPct val="100000"/>
                </a:lnSpc>
                <a:spcBef>
                  <a:spcPts val="100"/>
                </a:spcBef>
              </a:pPr>
              <a:endParaRPr sz="2100" dirty="0">
                <a:latin typeface="Aptos" panose="020B0004020202020204" pitchFamily="34" charset="0"/>
                <a:cs typeface="Arial MT"/>
              </a:endParaRPr>
            </a:p>
          </p:txBody>
        </p:sp>
        <p:grpSp>
          <p:nvGrpSpPr>
            <p:cNvPr id="62" name="object 48">
              <a:extLst>
                <a:ext uri="{FF2B5EF4-FFF2-40B4-BE49-F238E27FC236}">
                  <a16:creationId xmlns:a16="http://schemas.microsoft.com/office/drawing/2014/main" id="{7973FFF6-1638-6D47-C7CD-548D1AAFA7D2}"/>
                </a:ext>
              </a:extLst>
            </p:cNvPr>
            <p:cNvGrpSpPr/>
            <p:nvPr/>
          </p:nvGrpSpPr>
          <p:grpSpPr>
            <a:xfrm>
              <a:off x="372363" y="5786629"/>
              <a:ext cx="1226567" cy="550545"/>
              <a:chOff x="472946" y="5542788"/>
              <a:chExt cx="1226567" cy="550545"/>
            </a:xfrm>
          </p:grpSpPr>
          <p:pic>
            <p:nvPicPr>
              <p:cNvPr id="63" name="object 49">
                <a:extLst>
                  <a:ext uri="{FF2B5EF4-FFF2-40B4-BE49-F238E27FC236}">
                    <a16:creationId xmlns:a16="http://schemas.microsoft.com/office/drawing/2014/main" id="{57706698-C0CB-EFE8-0BF0-6D3375EFCB81}"/>
                  </a:ext>
                </a:extLst>
              </p:cNvPr>
              <p:cNvPicPr/>
              <p:nvPr/>
            </p:nvPicPr>
            <p:blipFill>
              <a:blip r:embed="rId7" cstate="print"/>
              <a:stretch>
                <a:fillRect/>
              </a:stretch>
            </p:blipFill>
            <p:spPr>
              <a:xfrm>
                <a:off x="472946" y="5550789"/>
                <a:ext cx="711708" cy="542544"/>
              </a:xfrm>
              <a:prstGeom prst="rect">
                <a:avLst/>
              </a:prstGeom>
            </p:spPr>
          </p:pic>
          <p:sp>
            <p:nvSpPr>
              <p:cNvPr id="64" name="object 50">
                <a:extLst>
                  <a:ext uri="{FF2B5EF4-FFF2-40B4-BE49-F238E27FC236}">
                    <a16:creationId xmlns:a16="http://schemas.microsoft.com/office/drawing/2014/main" id="{E2A32993-C8FC-95B3-1844-884F4CCE5E69}"/>
                  </a:ext>
                </a:extLst>
              </p:cNvPr>
              <p:cNvSpPr/>
              <p:nvPr/>
            </p:nvSpPr>
            <p:spPr>
              <a:xfrm>
                <a:off x="530351" y="5550408"/>
                <a:ext cx="784860" cy="542925"/>
              </a:xfrm>
              <a:custGeom>
                <a:avLst/>
                <a:gdLst/>
                <a:ahLst/>
                <a:cxnLst/>
                <a:rect l="l" t="t" r="r" b="b"/>
                <a:pathLst>
                  <a:path w="784860" h="542925">
                    <a:moveTo>
                      <a:pt x="784860" y="0"/>
                    </a:moveTo>
                    <a:lnTo>
                      <a:pt x="0" y="0"/>
                    </a:lnTo>
                    <a:lnTo>
                      <a:pt x="0" y="542543"/>
                    </a:lnTo>
                    <a:lnTo>
                      <a:pt x="248539" y="542543"/>
                    </a:lnTo>
                    <a:lnTo>
                      <a:pt x="248539" y="4952"/>
                    </a:lnTo>
                    <a:lnTo>
                      <a:pt x="426085" y="4952"/>
                    </a:lnTo>
                    <a:lnTo>
                      <a:pt x="472186" y="12953"/>
                    </a:lnTo>
                    <a:lnTo>
                      <a:pt x="511670" y="34543"/>
                    </a:lnTo>
                    <a:lnTo>
                      <a:pt x="542074" y="67449"/>
                    </a:lnTo>
                    <a:lnTo>
                      <a:pt x="560463" y="108826"/>
                    </a:lnTo>
                    <a:lnTo>
                      <a:pt x="564997" y="143967"/>
                    </a:lnTo>
                    <a:lnTo>
                      <a:pt x="564515" y="155587"/>
                    </a:lnTo>
                    <a:lnTo>
                      <a:pt x="553351" y="199415"/>
                    </a:lnTo>
                    <a:lnTo>
                      <a:pt x="529691" y="236270"/>
                    </a:lnTo>
                    <a:lnTo>
                      <a:pt x="505040" y="258063"/>
                    </a:lnTo>
                    <a:lnTo>
                      <a:pt x="517423" y="259283"/>
                    </a:lnTo>
                    <a:lnTo>
                      <a:pt x="563524" y="273608"/>
                    </a:lnTo>
                    <a:lnTo>
                      <a:pt x="601789" y="301040"/>
                    </a:lnTo>
                    <a:lnTo>
                      <a:pt x="629983" y="338620"/>
                    </a:lnTo>
                    <a:lnTo>
                      <a:pt x="645185" y="384162"/>
                    </a:lnTo>
                    <a:lnTo>
                      <a:pt x="647268" y="409143"/>
                    </a:lnTo>
                    <a:lnTo>
                      <a:pt x="646785" y="421385"/>
                    </a:lnTo>
                    <a:lnTo>
                      <a:pt x="635381" y="467906"/>
                    </a:lnTo>
                    <a:lnTo>
                      <a:pt x="610730" y="507568"/>
                    </a:lnTo>
                    <a:lnTo>
                      <a:pt x="575665" y="537692"/>
                    </a:lnTo>
                    <a:lnTo>
                      <a:pt x="566978" y="542543"/>
                    </a:lnTo>
                    <a:lnTo>
                      <a:pt x="784860" y="542543"/>
                    </a:lnTo>
                    <a:lnTo>
                      <a:pt x="784860" y="0"/>
                    </a:lnTo>
                    <a:close/>
                  </a:path>
                </a:pathLst>
              </a:custGeom>
              <a:solidFill>
                <a:srgbClr val="FFFFFF"/>
              </a:solidFill>
            </p:spPr>
            <p:txBody>
              <a:bodyPr wrap="square" lIns="0" tIns="0" rIns="0" bIns="0" rtlCol="0"/>
              <a:lstStyle/>
              <a:p>
                <a:endParaRPr>
                  <a:latin typeface="Aptos" panose="020B0004020202020204" pitchFamily="34" charset="0"/>
                </a:endParaRPr>
              </a:p>
            </p:txBody>
          </p:sp>
          <p:sp>
            <p:nvSpPr>
              <p:cNvPr id="65" name="object 51">
                <a:extLst>
                  <a:ext uri="{FF2B5EF4-FFF2-40B4-BE49-F238E27FC236}">
                    <a16:creationId xmlns:a16="http://schemas.microsoft.com/office/drawing/2014/main" id="{52F09510-1D9A-1A24-EA31-5F491E829306}"/>
                  </a:ext>
                </a:extLst>
              </p:cNvPr>
              <p:cNvSpPr/>
              <p:nvPr/>
            </p:nvSpPr>
            <p:spPr>
              <a:xfrm>
                <a:off x="1243583" y="5542788"/>
                <a:ext cx="455930" cy="542925"/>
              </a:xfrm>
              <a:custGeom>
                <a:avLst/>
                <a:gdLst/>
                <a:ahLst/>
                <a:cxnLst/>
                <a:rect l="l" t="t" r="r" b="b"/>
                <a:pathLst>
                  <a:path w="455930" h="542925">
                    <a:moveTo>
                      <a:pt x="455676" y="0"/>
                    </a:moveTo>
                    <a:lnTo>
                      <a:pt x="0" y="0"/>
                    </a:lnTo>
                    <a:lnTo>
                      <a:pt x="0" y="542544"/>
                    </a:lnTo>
                    <a:lnTo>
                      <a:pt x="455676" y="542544"/>
                    </a:lnTo>
                    <a:lnTo>
                      <a:pt x="455676" y="0"/>
                    </a:lnTo>
                    <a:close/>
                  </a:path>
                </a:pathLst>
              </a:custGeom>
              <a:solidFill>
                <a:srgbClr val="DEDFE2"/>
              </a:solidFill>
            </p:spPr>
            <p:txBody>
              <a:bodyPr wrap="square" lIns="0" tIns="0" rIns="0" bIns="0" rtlCol="0"/>
              <a:lstStyle/>
              <a:p>
                <a:endParaRPr>
                  <a:latin typeface="Aptos" panose="020B0004020202020204" pitchFamily="34" charset="0"/>
                </a:endParaRPr>
              </a:p>
            </p:txBody>
          </p:sp>
        </p:grpSp>
        <p:sp>
          <p:nvSpPr>
            <p:cNvPr id="66" name="object 52">
              <a:extLst>
                <a:ext uri="{FF2B5EF4-FFF2-40B4-BE49-F238E27FC236}">
                  <a16:creationId xmlns:a16="http://schemas.microsoft.com/office/drawing/2014/main" id="{11B44EEA-172C-3B51-AE5F-F07250245CF0}"/>
                </a:ext>
              </a:extLst>
            </p:cNvPr>
            <p:cNvSpPr txBox="1"/>
            <p:nvPr/>
          </p:nvSpPr>
          <p:spPr>
            <a:xfrm>
              <a:off x="1143000" y="5725465"/>
              <a:ext cx="455930" cy="589280"/>
            </a:xfrm>
            <a:prstGeom prst="rect">
              <a:avLst/>
            </a:prstGeom>
          </p:spPr>
          <p:txBody>
            <a:bodyPr vert="horz" wrap="square" lIns="0" tIns="12065" rIns="0" bIns="0" rtlCol="0">
              <a:spAutoFit/>
            </a:bodyPr>
            <a:lstStyle/>
            <a:p>
              <a:pPr marL="109855">
                <a:lnSpc>
                  <a:spcPct val="100000"/>
                </a:lnSpc>
                <a:spcBef>
                  <a:spcPts val="95"/>
                </a:spcBef>
              </a:pPr>
              <a:r>
                <a:rPr lang="fr-FR" sz="3700" dirty="0">
                  <a:solidFill>
                    <a:srgbClr val="156C9C"/>
                  </a:solidFill>
                  <a:latin typeface="Aptos" panose="020B0004020202020204" pitchFamily="34" charset="0"/>
                  <a:cs typeface="Arial MT"/>
                </a:rPr>
                <a:t>7</a:t>
              </a:r>
              <a:endParaRPr sz="3700" dirty="0">
                <a:latin typeface="Aptos" panose="020B0004020202020204" pitchFamily="34" charset="0"/>
                <a:cs typeface="Arial MT"/>
              </a:endParaRPr>
            </a:p>
          </p:txBody>
        </p:sp>
        <p:sp>
          <p:nvSpPr>
            <p:cNvPr id="67" name="object 53">
              <a:extLst>
                <a:ext uri="{FF2B5EF4-FFF2-40B4-BE49-F238E27FC236}">
                  <a16:creationId xmlns:a16="http://schemas.microsoft.com/office/drawing/2014/main" id="{AAA8516C-EBE3-FE13-04AA-F3C20F03BEBD}"/>
                </a:ext>
              </a:extLst>
            </p:cNvPr>
            <p:cNvSpPr/>
            <p:nvPr/>
          </p:nvSpPr>
          <p:spPr>
            <a:xfrm>
              <a:off x="1143000" y="6324600"/>
              <a:ext cx="8022590" cy="0"/>
            </a:xfrm>
            <a:custGeom>
              <a:avLst/>
              <a:gdLst/>
              <a:ahLst/>
              <a:cxnLst/>
              <a:rect l="l" t="t" r="r" b="b"/>
              <a:pathLst>
                <a:path w="8022590">
                  <a:moveTo>
                    <a:pt x="0" y="0"/>
                  </a:moveTo>
                  <a:lnTo>
                    <a:pt x="8022336" y="0"/>
                  </a:lnTo>
                </a:path>
              </a:pathLst>
            </a:custGeom>
            <a:ln w="9144">
              <a:solidFill>
                <a:srgbClr val="156C9C"/>
              </a:solidFill>
            </a:ln>
          </p:spPr>
          <p:txBody>
            <a:bodyPr wrap="square" lIns="0" tIns="0" rIns="0" bIns="0" rtlCol="0"/>
            <a:lstStyle/>
            <a:p>
              <a:endParaRPr>
                <a:latin typeface="Aptos" panose="020B0004020202020204" pitchFamily="34" charset="0"/>
              </a:endParaRPr>
            </a:p>
          </p:txBody>
        </p:sp>
        <p:sp>
          <p:nvSpPr>
            <p:cNvPr id="68" name="object 54">
              <a:extLst>
                <a:ext uri="{FF2B5EF4-FFF2-40B4-BE49-F238E27FC236}">
                  <a16:creationId xmlns:a16="http://schemas.microsoft.com/office/drawing/2014/main" id="{4E809FDA-920F-CB01-351D-F581D419A7FB}"/>
                </a:ext>
              </a:extLst>
            </p:cNvPr>
            <p:cNvSpPr txBox="1"/>
            <p:nvPr/>
          </p:nvSpPr>
          <p:spPr>
            <a:xfrm>
              <a:off x="1675002" y="5871160"/>
              <a:ext cx="4878197" cy="335989"/>
            </a:xfrm>
            <a:prstGeom prst="rect">
              <a:avLst/>
            </a:prstGeom>
          </p:spPr>
          <p:txBody>
            <a:bodyPr vert="horz" wrap="square" lIns="0" tIns="12700" rIns="0" bIns="0" rtlCol="0">
              <a:spAutoFit/>
            </a:bodyPr>
            <a:lstStyle/>
            <a:p>
              <a:pPr marL="12700">
                <a:lnSpc>
                  <a:spcPct val="100000"/>
                </a:lnSpc>
                <a:spcBef>
                  <a:spcPts val="100"/>
                </a:spcBef>
              </a:pPr>
              <a:r>
                <a:rPr lang="en-US" sz="2100" dirty="0">
                  <a:latin typeface="Aptos" panose="020B0004020202020204" pitchFamily="34" charset="0"/>
                  <a:cs typeface="Arial MT"/>
                </a:rPr>
                <a:t>Summary and Recommendations</a:t>
              </a:r>
            </a:p>
          </p:txBody>
        </p:sp>
        <p:sp>
          <p:nvSpPr>
            <p:cNvPr id="69" name="object 55">
              <a:extLst>
                <a:ext uri="{FF2B5EF4-FFF2-40B4-BE49-F238E27FC236}">
                  <a16:creationId xmlns:a16="http://schemas.microsoft.com/office/drawing/2014/main" id="{187EB7D9-CC9E-BE83-772E-52FD2DE76683}"/>
                </a:ext>
              </a:extLst>
            </p:cNvPr>
            <p:cNvSpPr txBox="1"/>
            <p:nvPr/>
          </p:nvSpPr>
          <p:spPr>
            <a:xfrm>
              <a:off x="8908542" y="5871161"/>
              <a:ext cx="567689" cy="384972"/>
            </a:xfrm>
            <a:prstGeom prst="rect">
              <a:avLst/>
            </a:prstGeom>
          </p:spPr>
          <p:txBody>
            <a:bodyPr vert="horz" wrap="square" lIns="0" tIns="12700" rIns="0" bIns="0" rtlCol="0">
              <a:spAutoFit/>
            </a:bodyPr>
            <a:lstStyle/>
            <a:p>
              <a:pPr marL="12700">
                <a:lnSpc>
                  <a:spcPct val="100000"/>
                </a:lnSpc>
                <a:spcBef>
                  <a:spcPts val="100"/>
                </a:spcBef>
              </a:pPr>
              <a:endParaRPr sz="2100" dirty="0">
                <a:latin typeface="Aptos" panose="020B0004020202020204" pitchFamily="34" charset="0"/>
                <a:cs typeface="Arial MT"/>
              </a:endParaRPr>
            </a:p>
          </p:txBody>
        </p:sp>
      </p:grpSp>
      <p:sp>
        <p:nvSpPr>
          <p:cNvPr id="70" name="Rectangle 69">
            <a:extLst>
              <a:ext uri="{FF2B5EF4-FFF2-40B4-BE49-F238E27FC236}">
                <a16:creationId xmlns:a16="http://schemas.microsoft.com/office/drawing/2014/main" id="{041EAEE4-2611-1EAC-F718-F8A1A68DF1FA}"/>
              </a:ext>
            </a:extLst>
          </p:cNvPr>
          <p:cNvSpPr/>
          <p:nvPr/>
        </p:nvSpPr>
        <p:spPr>
          <a:xfrm>
            <a:off x="152400" y="5478844"/>
            <a:ext cx="429768" cy="7385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bject 2">
            <a:extLst>
              <a:ext uri="{FF2B5EF4-FFF2-40B4-BE49-F238E27FC236}">
                <a16:creationId xmlns:a16="http://schemas.microsoft.com/office/drawing/2014/main" id="{A7615B49-A332-633C-1E7B-E49D109452D7}"/>
              </a:ext>
            </a:extLst>
          </p:cNvPr>
          <p:cNvSpPr txBox="1">
            <a:spLocks noGrp="1"/>
          </p:cNvSpPr>
          <p:nvPr>
            <p:ph type="title"/>
          </p:nvPr>
        </p:nvSpPr>
        <p:spPr>
          <a:xfrm>
            <a:off x="582168" y="460987"/>
            <a:ext cx="3502662" cy="566822"/>
          </a:xfrm>
          <a:prstGeom prst="rect">
            <a:avLst/>
          </a:prstGeom>
        </p:spPr>
        <p:txBody>
          <a:bodyPr vert="horz" wrap="square" lIns="0" tIns="12700" rIns="0" bIns="0" rtlCol="0">
            <a:spAutoFit/>
          </a:bodyPr>
          <a:lstStyle/>
          <a:p>
            <a:pPr marL="12700">
              <a:lnSpc>
                <a:spcPct val="100000"/>
              </a:lnSpc>
              <a:spcBef>
                <a:spcPts val="100"/>
              </a:spcBef>
            </a:pPr>
            <a:r>
              <a:rPr lang="fr-FR" sz="3600" b="1" spc="85" dirty="0">
                <a:solidFill>
                  <a:srgbClr val="156C9C"/>
                </a:solidFill>
              </a:rPr>
              <a:t>CONTENT</a:t>
            </a:r>
            <a:endParaRPr sz="3600" b="1" dirty="0">
              <a:solidFill>
                <a:srgbClr val="156C9C"/>
              </a:solidFill>
            </a:endParaRPr>
          </a:p>
        </p:txBody>
      </p:sp>
    </p:spTree>
    <p:extLst>
      <p:ext uri="{BB962C8B-B14F-4D97-AF65-F5344CB8AC3E}">
        <p14:creationId xmlns:p14="http://schemas.microsoft.com/office/powerpoint/2010/main" val="3409978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7602E-19C3-B458-4043-F8D134FA05F3}"/>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F26A5F4F-DD13-1ABF-03FF-3154CD0CB728}"/>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3CA1AA7B-045A-A0F4-9539-311D829D364F}"/>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a:t>
            </a:r>
            <a:endParaRPr sz="2100" dirty="0">
              <a:latin typeface="Aptos Display" panose="020B0004020202020204" pitchFamily="34" charset="0"/>
              <a:cs typeface="Arial MT"/>
            </a:endParaRPr>
          </a:p>
        </p:txBody>
      </p:sp>
      <p:sp>
        <p:nvSpPr>
          <p:cNvPr id="9" name="ZoneTexte 8">
            <a:extLst>
              <a:ext uri="{FF2B5EF4-FFF2-40B4-BE49-F238E27FC236}">
                <a16:creationId xmlns:a16="http://schemas.microsoft.com/office/drawing/2014/main" id="{761C182F-C360-C95F-76FE-25A931AD7411}"/>
              </a:ext>
            </a:extLst>
          </p:cNvPr>
          <p:cNvSpPr txBox="1"/>
          <p:nvPr/>
        </p:nvSpPr>
        <p:spPr>
          <a:xfrm>
            <a:off x="425355" y="1524000"/>
            <a:ext cx="4648200" cy="369332"/>
          </a:xfrm>
          <a:prstGeom prst="rect">
            <a:avLst/>
          </a:prstGeom>
          <a:noFill/>
        </p:spPr>
        <p:txBody>
          <a:bodyPr wrap="square">
            <a:spAutoFit/>
          </a:bodyPr>
          <a:lstStyle/>
          <a:p>
            <a:r>
              <a:rPr lang="fr-FR" dirty="0">
                <a:latin typeface="Aptos" panose="020B0004020202020204" pitchFamily="34" charset="0"/>
              </a:rPr>
              <a:t>3.    </a:t>
            </a:r>
            <a:r>
              <a:rPr lang="fr-FR" dirty="0" err="1">
                <a:latin typeface="Aptos" panose="020B0004020202020204" pitchFamily="34" charset="0"/>
              </a:rPr>
              <a:t>Poverty</a:t>
            </a:r>
            <a:r>
              <a:rPr lang="fr-FR" dirty="0">
                <a:latin typeface="Aptos" panose="020B0004020202020204" pitchFamily="34" charset="0"/>
              </a:rPr>
              <a:t> Rate :</a:t>
            </a:r>
          </a:p>
        </p:txBody>
      </p:sp>
      <p:pic>
        <p:nvPicPr>
          <p:cNvPr id="7" name="Image 6">
            <a:extLst>
              <a:ext uri="{FF2B5EF4-FFF2-40B4-BE49-F238E27FC236}">
                <a16:creationId xmlns:a16="http://schemas.microsoft.com/office/drawing/2014/main" id="{DBDE11F5-7256-2B52-3AFE-F503BD776440}"/>
              </a:ext>
            </a:extLst>
          </p:cNvPr>
          <p:cNvPicPr>
            <a:picLocks noChangeAspect="1"/>
          </p:cNvPicPr>
          <p:nvPr/>
        </p:nvPicPr>
        <p:blipFill>
          <a:blip r:embed="rId2"/>
          <a:stretch>
            <a:fillRect/>
          </a:stretch>
        </p:blipFill>
        <p:spPr>
          <a:xfrm>
            <a:off x="1143000" y="1936344"/>
            <a:ext cx="7620000" cy="825944"/>
          </a:xfrm>
          <a:prstGeom prst="rect">
            <a:avLst/>
          </a:prstGeom>
        </p:spPr>
      </p:pic>
      <p:sp>
        <p:nvSpPr>
          <p:cNvPr id="10" name="ZoneTexte 9">
            <a:extLst>
              <a:ext uri="{FF2B5EF4-FFF2-40B4-BE49-F238E27FC236}">
                <a16:creationId xmlns:a16="http://schemas.microsoft.com/office/drawing/2014/main" id="{874B7365-7790-7DB7-EB0C-54AC13DFFB32}"/>
              </a:ext>
            </a:extLst>
          </p:cNvPr>
          <p:cNvSpPr txBox="1"/>
          <p:nvPr/>
        </p:nvSpPr>
        <p:spPr>
          <a:xfrm>
            <a:off x="3143232" y="2836104"/>
            <a:ext cx="3860646" cy="276742"/>
          </a:xfrm>
          <a:prstGeom prst="rect">
            <a:avLst/>
          </a:prstGeom>
          <a:noFill/>
        </p:spPr>
        <p:txBody>
          <a:bodyPr wrap="square">
            <a:spAutoFit/>
          </a:bodyPr>
          <a:lstStyle/>
          <a:p>
            <a:pPr algn="ctr">
              <a:lnSpc>
                <a:spcPts val="1425"/>
              </a:lnSpc>
            </a:pPr>
            <a:r>
              <a:rPr lang="en-US" sz="1400" b="0" dirty="0">
                <a:solidFill>
                  <a:srgbClr val="8D9299"/>
                </a:solidFill>
                <a:effectLst/>
                <a:latin typeface="Aptos" panose="020B0004020202020204" pitchFamily="34" charset="0"/>
              </a:rPr>
              <a:t>The two centers are in the same catchment area</a:t>
            </a:r>
          </a:p>
        </p:txBody>
      </p:sp>
      <p:sp>
        <p:nvSpPr>
          <p:cNvPr id="3" name="ZoneTexte 2">
            <a:extLst>
              <a:ext uri="{FF2B5EF4-FFF2-40B4-BE49-F238E27FC236}">
                <a16:creationId xmlns:a16="http://schemas.microsoft.com/office/drawing/2014/main" id="{C7F3125F-2BA5-11A6-41D4-723B2DCE3A7D}"/>
              </a:ext>
            </a:extLst>
          </p:cNvPr>
          <p:cNvSpPr txBox="1"/>
          <p:nvPr/>
        </p:nvSpPr>
        <p:spPr>
          <a:xfrm>
            <a:off x="425354" y="3466213"/>
            <a:ext cx="6966045" cy="369332"/>
          </a:xfrm>
          <a:prstGeom prst="rect">
            <a:avLst/>
          </a:prstGeom>
          <a:noFill/>
        </p:spPr>
        <p:txBody>
          <a:bodyPr wrap="square">
            <a:spAutoFit/>
          </a:bodyPr>
          <a:lstStyle/>
          <a:p>
            <a:r>
              <a:rPr lang="fr-FR" dirty="0">
                <a:latin typeface="Aptos" panose="020B0004020202020204" pitchFamily="34" charset="0"/>
              </a:rPr>
              <a:t>4.   </a:t>
            </a:r>
            <a:r>
              <a:rPr lang="en-US" dirty="0">
                <a:latin typeface="Aptos" panose="020B0004020202020204" pitchFamily="34" charset="0"/>
              </a:rPr>
              <a:t>Number of reviews on Google and Average Google rating :</a:t>
            </a:r>
            <a:endParaRPr lang="fr-FR" dirty="0">
              <a:latin typeface="Aptos" panose="020B0004020202020204" pitchFamily="34" charset="0"/>
            </a:endParaRPr>
          </a:p>
        </p:txBody>
      </p:sp>
      <p:sp>
        <p:nvSpPr>
          <p:cNvPr id="4" name="Flèche : droite rayée 3">
            <a:extLst>
              <a:ext uri="{FF2B5EF4-FFF2-40B4-BE49-F238E27FC236}">
                <a16:creationId xmlns:a16="http://schemas.microsoft.com/office/drawing/2014/main" id="{39ADCABB-2DED-7977-1014-183B75C8EFA7}"/>
              </a:ext>
            </a:extLst>
          </p:cNvPr>
          <p:cNvSpPr/>
          <p:nvPr/>
        </p:nvSpPr>
        <p:spPr>
          <a:xfrm>
            <a:off x="658771" y="3088771"/>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5B9375B3-6E4C-C7B9-69D4-EF1BCADCC52E}"/>
              </a:ext>
            </a:extLst>
          </p:cNvPr>
          <p:cNvSpPr txBox="1"/>
          <p:nvPr/>
        </p:nvSpPr>
        <p:spPr>
          <a:xfrm>
            <a:off x="1496971" y="3088770"/>
            <a:ext cx="3292522" cy="276999"/>
          </a:xfrm>
          <a:prstGeom prst="rect">
            <a:avLst/>
          </a:prstGeom>
          <a:noFill/>
        </p:spPr>
        <p:txBody>
          <a:bodyPr wrap="square">
            <a:spAutoFit/>
          </a:bodyPr>
          <a:lstStyle/>
          <a:p>
            <a:r>
              <a:rPr lang="en-US" sz="1200" dirty="0">
                <a:latin typeface="Aptos" panose="020B0004020202020204" pitchFamily="34" charset="0"/>
              </a:rPr>
              <a:t>Imputation using the value of the other center</a:t>
            </a:r>
          </a:p>
        </p:txBody>
      </p:sp>
      <p:sp>
        <p:nvSpPr>
          <p:cNvPr id="6" name="ZoneTexte 5">
            <a:extLst>
              <a:ext uri="{FF2B5EF4-FFF2-40B4-BE49-F238E27FC236}">
                <a16:creationId xmlns:a16="http://schemas.microsoft.com/office/drawing/2014/main" id="{127FD2BE-D73F-3158-E881-42C6C9F9CAD9}"/>
              </a:ext>
            </a:extLst>
          </p:cNvPr>
          <p:cNvSpPr txBox="1"/>
          <p:nvPr/>
        </p:nvSpPr>
        <p:spPr>
          <a:xfrm>
            <a:off x="1295400" y="4014605"/>
            <a:ext cx="6667500" cy="461665"/>
          </a:xfrm>
          <a:prstGeom prst="rect">
            <a:avLst/>
          </a:prstGeom>
          <a:noFill/>
        </p:spPr>
        <p:txBody>
          <a:bodyPr wrap="square">
            <a:spAutoFit/>
          </a:bodyPr>
          <a:lstStyle/>
          <a:p>
            <a:pPr marL="171450" indent="-171450">
              <a:buFont typeface="Arial" panose="020B0604020202090204" pitchFamily="34" charset="0"/>
              <a:buChar char="•"/>
            </a:pPr>
            <a:r>
              <a:rPr lang="en-US" sz="1200" dirty="0">
                <a:latin typeface="Aptos" panose="020B0004020202020204" pitchFamily="34" charset="0"/>
              </a:rPr>
              <a:t>Patients in the catchment area [#]</a:t>
            </a:r>
          </a:p>
          <a:p>
            <a:pPr marL="171450" indent="-171450">
              <a:buFont typeface="Arial" panose="020B0604020202090204" pitchFamily="34" charset="0"/>
              <a:buChar char="•"/>
            </a:pPr>
            <a:r>
              <a:rPr lang="en-US" sz="1200" dirty="0">
                <a:latin typeface="Aptos" panose="020B0004020202020204" pitchFamily="34" charset="0"/>
              </a:rPr>
              <a:t>Density of dentists in the catchment area [#/100k]</a:t>
            </a:r>
            <a:endParaRPr lang="fr-FR" sz="1200" dirty="0">
              <a:latin typeface="Aptos" panose="020B0004020202020204" pitchFamily="34" charset="0"/>
            </a:endParaRPr>
          </a:p>
        </p:txBody>
      </p:sp>
      <p:sp>
        <p:nvSpPr>
          <p:cNvPr id="8" name="ZoneTexte 7">
            <a:extLst>
              <a:ext uri="{FF2B5EF4-FFF2-40B4-BE49-F238E27FC236}">
                <a16:creationId xmlns:a16="http://schemas.microsoft.com/office/drawing/2014/main" id="{701ACA2F-0587-8A37-8EF4-876C9166B628}"/>
              </a:ext>
            </a:extLst>
          </p:cNvPr>
          <p:cNvSpPr txBox="1"/>
          <p:nvPr/>
        </p:nvSpPr>
        <p:spPr>
          <a:xfrm>
            <a:off x="914400" y="3792695"/>
            <a:ext cx="5120638" cy="276999"/>
          </a:xfrm>
          <a:prstGeom prst="rect">
            <a:avLst/>
          </a:prstGeom>
          <a:noFill/>
        </p:spPr>
        <p:txBody>
          <a:bodyPr wrap="square">
            <a:spAutoFit/>
          </a:bodyPr>
          <a:lstStyle/>
          <a:p>
            <a:r>
              <a:rPr lang="en-US" sz="1200" dirty="0">
                <a:latin typeface="Aptos" panose="020B0004020202020204" pitchFamily="34" charset="0"/>
              </a:rPr>
              <a:t>Strong correlation with :</a:t>
            </a:r>
          </a:p>
        </p:txBody>
      </p:sp>
      <p:sp>
        <p:nvSpPr>
          <p:cNvPr id="11" name="Flèche : droite rayée 10">
            <a:extLst>
              <a:ext uri="{FF2B5EF4-FFF2-40B4-BE49-F238E27FC236}">
                <a16:creationId xmlns:a16="http://schemas.microsoft.com/office/drawing/2014/main" id="{2B0B635E-771F-CB01-F1C2-D2F6FCF90872}"/>
              </a:ext>
            </a:extLst>
          </p:cNvPr>
          <p:cNvSpPr/>
          <p:nvPr/>
        </p:nvSpPr>
        <p:spPr>
          <a:xfrm>
            <a:off x="658771" y="4479587"/>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71089C9A-D108-52C4-91C9-F757165D2117}"/>
              </a:ext>
            </a:extLst>
          </p:cNvPr>
          <p:cNvSpPr txBox="1"/>
          <p:nvPr/>
        </p:nvSpPr>
        <p:spPr>
          <a:xfrm>
            <a:off x="1496971" y="4479586"/>
            <a:ext cx="3292522" cy="276999"/>
          </a:xfrm>
          <a:prstGeom prst="rect">
            <a:avLst/>
          </a:prstGeom>
          <a:noFill/>
        </p:spPr>
        <p:txBody>
          <a:bodyPr wrap="square">
            <a:spAutoFit/>
          </a:bodyPr>
          <a:lstStyle/>
          <a:p>
            <a:r>
              <a:rPr lang="en-US" sz="1200" dirty="0">
                <a:latin typeface="Aptos" panose="020B0004020202020204" pitchFamily="34" charset="0"/>
              </a:rPr>
              <a:t>Imputation using </a:t>
            </a:r>
            <a:r>
              <a:rPr lang="en-US" sz="1200" dirty="0" err="1">
                <a:latin typeface="Aptos" panose="020B0004020202020204" pitchFamily="34" charset="0"/>
              </a:rPr>
              <a:t>KNN_Imputer</a:t>
            </a:r>
            <a:endParaRPr lang="en-US" sz="1200" dirty="0">
              <a:latin typeface="Aptos" panose="020B0004020202020204" pitchFamily="34" charset="0"/>
            </a:endParaRPr>
          </a:p>
        </p:txBody>
      </p:sp>
    </p:spTree>
    <p:extLst>
      <p:ext uri="{BB962C8B-B14F-4D97-AF65-F5344CB8AC3E}">
        <p14:creationId xmlns:p14="http://schemas.microsoft.com/office/powerpoint/2010/main" val="267844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BA7B4-869A-09BC-6B91-BDF6745F3CFD}"/>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B775070C-B2EE-93AB-D1CC-F231584AC119}"/>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CD01EADE-E021-47C4-FD5F-2947FE6F6676}"/>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a:t>
            </a:r>
            <a:endParaRPr sz="2100" dirty="0">
              <a:latin typeface="Aptos Display" panose="020B0004020202020204" pitchFamily="34" charset="0"/>
              <a:cs typeface="Arial MT"/>
            </a:endParaRPr>
          </a:p>
        </p:txBody>
      </p:sp>
      <p:sp>
        <p:nvSpPr>
          <p:cNvPr id="9" name="ZoneTexte 8">
            <a:extLst>
              <a:ext uri="{FF2B5EF4-FFF2-40B4-BE49-F238E27FC236}">
                <a16:creationId xmlns:a16="http://schemas.microsoft.com/office/drawing/2014/main" id="{4CC4E587-47B5-957A-326C-C9E2655F636F}"/>
              </a:ext>
            </a:extLst>
          </p:cNvPr>
          <p:cNvSpPr txBox="1"/>
          <p:nvPr/>
        </p:nvSpPr>
        <p:spPr>
          <a:xfrm>
            <a:off x="425355" y="1524000"/>
            <a:ext cx="4648200" cy="369332"/>
          </a:xfrm>
          <a:prstGeom prst="rect">
            <a:avLst/>
          </a:prstGeom>
          <a:noFill/>
        </p:spPr>
        <p:txBody>
          <a:bodyPr wrap="square">
            <a:spAutoFit/>
          </a:bodyPr>
          <a:lstStyle/>
          <a:p>
            <a:r>
              <a:rPr lang="fr-FR" dirty="0">
                <a:latin typeface="Aptos" panose="020B0004020202020204" pitchFamily="34" charset="0"/>
              </a:rPr>
              <a:t>3.    </a:t>
            </a:r>
            <a:r>
              <a:rPr lang="fr-FR" dirty="0" err="1">
                <a:latin typeface="Aptos" panose="020B0004020202020204" pitchFamily="34" charset="0"/>
              </a:rPr>
              <a:t>Poverty</a:t>
            </a:r>
            <a:r>
              <a:rPr lang="fr-FR" dirty="0">
                <a:latin typeface="Aptos" panose="020B0004020202020204" pitchFamily="34" charset="0"/>
              </a:rPr>
              <a:t> Rate :</a:t>
            </a:r>
          </a:p>
        </p:txBody>
      </p:sp>
      <p:pic>
        <p:nvPicPr>
          <p:cNvPr id="7" name="Image 6">
            <a:extLst>
              <a:ext uri="{FF2B5EF4-FFF2-40B4-BE49-F238E27FC236}">
                <a16:creationId xmlns:a16="http://schemas.microsoft.com/office/drawing/2014/main" id="{6E8246D7-371E-8234-57A4-830B482D802F}"/>
              </a:ext>
            </a:extLst>
          </p:cNvPr>
          <p:cNvPicPr>
            <a:picLocks noChangeAspect="1"/>
          </p:cNvPicPr>
          <p:nvPr/>
        </p:nvPicPr>
        <p:blipFill>
          <a:blip r:embed="rId2"/>
          <a:stretch>
            <a:fillRect/>
          </a:stretch>
        </p:blipFill>
        <p:spPr>
          <a:xfrm>
            <a:off x="1143000" y="1936344"/>
            <a:ext cx="7620000" cy="825944"/>
          </a:xfrm>
          <a:prstGeom prst="rect">
            <a:avLst/>
          </a:prstGeom>
        </p:spPr>
      </p:pic>
      <p:sp>
        <p:nvSpPr>
          <p:cNvPr id="10" name="ZoneTexte 9">
            <a:extLst>
              <a:ext uri="{FF2B5EF4-FFF2-40B4-BE49-F238E27FC236}">
                <a16:creationId xmlns:a16="http://schemas.microsoft.com/office/drawing/2014/main" id="{D11090F3-9622-791B-3A8F-326782469D67}"/>
              </a:ext>
            </a:extLst>
          </p:cNvPr>
          <p:cNvSpPr txBox="1"/>
          <p:nvPr/>
        </p:nvSpPr>
        <p:spPr>
          <a:xfrm>
            <a:off x="3143232" y="2836104"/>
            <a:ext cx="3860646" cy="276742"/>
          </a:xfrm>
          <a:prstGeom prst="rect">
            <a:avLst/>
          </a:prstGeom>
          <a:noFill/>
        </p:spPr>
        <p:txBody>
          <a:bodyPr wrap="square">
            <a:spAutoFit/>
          </a:bodyPr>
          <a:lstStyle/>
          <a:p>
            <a:pPr algn="ctr">
              <a:lnSpc>
                <a:spcPts val="1425"/>
              </a:lnSpc>
            </a:pPr>
            <a:r>
              <a:rPr lang="en-US" sz="1400" b="0" dirty="0">
                <a:solidFill>
                  <a:srgbClr val="8D9299"/>
                </a:solidFill>
                <a:effectLst/>
                <a:latin typeface="Aptos" panose="020B0004020202020204" pitchFamily="34" charset="0"/>
              </a:rPr>
              <a:t>The two centers are in the same catchment area</a:t>
            </a:r>
          </a:p>
        </p:txBody>
      </p:sp>
      <p:sp>
        <p:nvSpPr>
          <p:cNvPr id="3" name="ZoneTexte 2">
            <a:extLst>
              <a:ext uri="{FF2B5EF4-FFF2-40B4-BE49-F238E27FC236}">
                <a16:creationId xmlns:a16="http://schemas.microsoft.com/office/drawing/2014/main" id="{B39AC546-72DD-15AC-6BE1-DFA3F726888F}"/>
              </a:ext>
            </a:extLst>
          </p:cNvPr>
          <p:cNvSpPr txBox="1"/>
          <p:nvPr/>
        </p:nvSpPr>
        <p:spPr>
          <a:xfrm>
            <a:off x="425354" y="3466213"/>
            <a:ext cx="6966045" cy="369332"/>
          </a:xfrm>
          <a:prstGeom prst="rect">
            <a:avLst/>
          </a:prstGeom>
          <a:noFill/>
        </p:spPr>
        <p:txBody>
          <a:bodyPr wrap="square">
            <a:spAutoFit/>
          </a:bodyPr>
          <a:lstStyle/>
          <a:p>
            <a:r>
              <a:rPr lang="fr-FR" dirty="0">
                <a:latin typeface="Aptos" panose="020B0004020202020204" pitchFamily="34" charset="0"/>
              </a:rPr>
              <a:t>4.   </a:t>
            </a:r>
            <a:r>
              <a:rPr lang="en-US" dirty="0">
                <a:latin typeface="Aptos" panose="020B0004020202020204" pitchFamily="34" charset="0"/>
              </a:rPr>
              <a:t>Number of reviews on Google and Average Google rating :</a:t>
            </a:r>
            <a:endParaRPr lang="fr-FR" dirty="0">
              <a:latin typeface="Aptos" panose="020B0004020202020204" pitchFamily="34" charset="0"/>
            </a:endParaRPr>
          </a:p>
        </p:txBody>
      </p:sp>
      <p:sp>
        <p:nvSpPr>
          <p:cNvPr id="4" name="Flèche : droite rayée 3">
            <a:extLst>
              <a:ext uri="{FF2B5EF4-FFF2-40B4-BE49-F238E27FC236}">
                <a16:creationId xmlns:a16="http://schemas.microsoft.com/office/drawing/2014/main" id="{F03678BE-650F-6576-069E-C191F96FF55C}"/>
              </a:ext>
            </a:extLst>
          </p:cNvPr>
          <p:cNvSpPr/>
          <p:nvPr/>
        </p:nvSpPr>
        <p:spPr>
          <a:xfrm>
            <a:off x="658771" y="3088771"/>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8577B887-9299-103E-1066-4D624213D601}"/>
              </a:ext>
            </a:extLst>
          </p:cNvPr>
          <p:cNvSpPr txBox="1"/>
          <p:nvPr/>
        </p:nvSpPr>
        <p:spPr>
          <a:xfrm>
            <a:off x="1496971" y="3088770"/>
            <a:ext cx="3292522" cy="276999"/>
          </a:xfrm>
          <a:prstGeom prst="rect">
            <a:avLst/>
          </a:prstGeom>
          <a:noFill/>
        </p:spPr>
        <p:txBody>
          <a:bodyPr wrap="square">
            <a:spAutoFit/>
          </a:bodyPr>
          <a:lstStyle/>
          <a:p>
            <a:r>
              <a:rPr lang="en-US" sz="1200" dirty="0">
                <a:latin typeface="Aptos" panose="020B0004020202020204" pitchFamily="34" charset="0"/>
              </a:rPr>
              <a:t>Imputation using the value of the other center</a:t>
            </a:r>
          </a:p>
        </p:txBody>
      </p:sp>
      <p:sp>
        <p:nvSpPr>
          <p:cNvPr id="6" name="ZoneTexte 5">
            <a:extLst>
              <a:ext uri="{FF2B5EF4-FFF2-40B4-BE49-F238E27FC236}">
                <a16:creationId xmlns:a16="http://schemas.microsoft.com/office/drawing/2014/main" id="{307EF566-48F6-D5A9-64D0-70588BA9903A}"/>
              </a:ext>
            </a:extLst>
          </p:cNvPr>
          <p:cNvSpPr txBox="1"/>
          <p:nvPr/>
        </p:nvSpPr>
        <p:spPr>
          <a:xfrm>
            <a:off x="1295400" y="4014605"/>
            <a:ext cx="6667500" cy="461665"/>
          </a:xfrm>
          <a:prstGeom prst="rect">
            <a:avLst/>
          </a:prstGeom>
          <a:noFill/>
        </p:spPr>
        <p:txBody>
          <a:bodyPr wrap="square">
            <a:spAutoFit/>
          </a:bodyPr>
          <a:lstStyle/>
          <a:p>
            <a:pPr marL="171450" indent="-171450">
              <a:buFont typeface="Arial" panose="020B0604020202090204" pitchFamily="34" charset="0"/>
              <a:buChar char="•"/>
            </a:pPr>
            <a:r>
              <a:rPr lang="en-US" sz="1200" dirty="0">
                <a:latin typeface="Aptos" panose="020B0004020202020204" pitchFamily="34" charset="0"/>
              </a:rPr>
              <a:t>Patients in the catchment area [#]</a:t>
            </a:r>
          </a:p>
          <a:p>
            <a:pPr marL="171450" indent="-171450">
              <a:buFont typeface="Arial" panose="020B0604020202090204" pitchFamily="34" charset="0"/>
              <a:buChar char="•"/>
            </a:pPr>
            <a:r>
              <a:rPr lang="en-US" sz="1200" dirty="0">
                <a:latin typeface="Aptos" panose="020B0004020202020204" pitchFamily="34" charset="0"/>
              </a:rPr>
              <a:t>Density of dentists in the catchment area [#/100k]</a:t>
            </a:r>
            <a:endParaRPr lang="fr-FR" sz="1200" dirty="0">
              <a:latin typeface="Aptos" panose="020B0004020202020204" pitchFamily="34" charset="0"/>
            </a:endParaRPr>
          </a:p>
        </p:txBody>
      </p:sp>
      <p:sp>
        <p:nvSpPr>
          <p:cNvPr id="8" name="ZoneTexte 7">
            <a:extLst>
              <a:ext uri="{FF2B5EF4-FFF2-40B4-BE49-F238E27FC236}">
                <a16:creationId xmlns:a16="http://schemas.microsoft.com/office/drawing/2014/main" id="{09835CAD-5F4D-AD1B-262B-36EDA8D905C9}"/>
              </a:ext>
            </a:extLst>
          </p:cNvPr>
          <p:cNvSpPr txBox="1"/>
          <p:nvPr/>
        </p:nvSpPr>
        <p:spPr>
          <a:xfrm>
            <a:off x="914400" y="3792695"/>
            <a:ext cx="5120638" cy="276999"/>
          </a:xfrm>
          <a:prstGeom prst="rect">
            <a:avLst/>
          </a:prstGeom>
          <a:noFill/>
        </p:spPr>
        <p:txBody>
          <a:bodyPr wrap="square">
            <a:spAutoFit/>
          </a:bodyPr>
          <a:lstStyle/>
          <a:p>
            <a:r>
              <a:rPr lang="en-US" sz="1200" dirty="0">
                <a:latin typeface="Aptos" panose="020B0004020202020204" pitchFamily="34" charset="0"/>
              </a:rPr>
              <a:t>Strong correlation with :</a:t>
            </a:r>
          </a:p>
        </p:txBody>
      </p:sp>
      <p:sp>
        <p:nvSpPr>
          <p:cNvPr id="11" name="Flèche : droite rayée 10">
            <a:extLst>
              <a:ext uri="{FF2B5EF4-FFF2-40B4-BE49-F238E27FC236}">
                <a16:creationId xmlns:a16="http://schemas.microsoft.com/office/drawing/2014/main" id="{8436B6AE-1496-E445-D0E7-2C2EDF8CD909}"/>
              </a:ext>
            </a:extLst>
          </p:cNvPr>
          <p:cNvSpPr/>
          <p:nvPr/>
        </p:nvSpPr>
        <p:spPr>
          <a:xfrm>
            <a:off x="658771" y="4479587"/>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C70AC621-6857-0C63-94D8-F7E1751BE5A4}"/>
              </a:ext>
            </a:extLst>
          </p:cNvPr>
          <p:cNvSpPr txBox="1"/>
          <p:nvPr/>
        </p:nvSpPr>
        <p:spPr>
          <a:xfrm>
            <a:off x="1496971" y="4479586"/>
            <a:ext cx="3292522" cy="276999"/>
          </a:xfrm>
          <a:prstGeom prst="rect">
            <a:avLst/>
          </a:prstGeom>
          <a:noFill/>
        </p:spPr>
        <p:txBody>
          <a:bodyPr wrap="square">
            <a:spAutoFit/>
          </a:bodyPr>
          <a:lstStyle/>
          <a:p>
            <a:r>
              <a:rPr lang="en-US" sz="1200" dirty="0">
                <a:latin typeface="Aptos" panose="020B0004020202020204" pitchFamily="34" charset="0"/>
              </a:rPr>
              <a:t>Imputation using </a:t>
            </a:r>
            <a:r>
              <a:rPr lang="en-US" sz="1200" dirty="0" err="1">
                <a:latin typeface="Aptos" panose="020B0004020202020204" pitchFamily="34" charset="0"/>
              </a:rPr>
              <a:t>KNN_Imputer</a:t>
            </a:r>
            <a:endParaRPr lang="en-US" sz="1200" dirty="0">
              <a:latin typeface="Aptos" panose="020B0004020202020204" pitchFamily="34" charset="0"/>
            </a:endParaRPr>
          </a:p>
        </p:txBody>
      </p:sp>
      <p:sp>
        <p:nvSpPr>
          <p:cNvPr id="13" name="ZoneTexte 12">
            <a:extLst>
              <a:ext uri="{FF2B5EF4-FFF2-40B4-BE49-F238E27FC236}">
                <a16:creationId xmlns:a16="http://schemas.microsoft.com/office/drawing/2014/main" id="{58CC5294-C0BB-83BA-615E-4A7E2B1BD884}"/>
              </a:ext>
            </a:extLst>
          </p:cNvPr>
          <p:cNvSpPr txBox="1"/>
          <p:nvPr/>
        </p:nvSpPr>
        <p:spPr>
          <a:xfrm>
            <a:off x="425353" y="4861023"/>
            <a:ext cx="6966045" cy="369332"/>
          </a:xfrm>
          <a:prstGeom prst="rect">
            <a:avLst/>
          </a:prstGeom>
          <a:noFill/>
        </p:spPr>
        <p:txBody>
          <a:bodyPr wrap="square">
            <a:spAutoFit/>
          </a:bodyPr>
          <a:lstStyle/>
          <a:p>
            <a:r>
              <a:rPr lang="fr-FR" dirty="0">
                <a:latin typeface="Aptos" panose="020B0004020202020204" pitchFamily="34" charset="0"/>
              </a:rPr>
              <a:t>5.   </a:t>
            </a:r>
            <a:r>
              <a:rPr lang="en-US" dirty="0">
                <a:latin typeface="Aptos" panose="020B0004020202020204" pitchFamily="34" charset="0"/>
              </a:rPr>
              <a:t>Density of Doctors in the Catchment Area :</a:t>
            </a:r>
            <a:endParaRPr lang="fr-FR" dirty="0">
              <a:latin typeface="Aptos" panose="020B0004020202020204" pitchFamily="34" charset="0"/>
            </a:endParaRPr>
          </a:p>
        </p:txBody>
      </p:sp>
      <p:pic>
        <p:nvPicPr>
          <p:cNvPr id="15" name="Image 14">
            <a:extLst>
              <a:ext uri="{FF2B5EF4-FFF2-40B4-BE49-F238E27FC236}">
                <a16:creationId xmlns:a16="http://schemas.microsoft.com/office/drawing/2014/main" id="{3DE46D6B-D824-DD81-49C8-BC8126427380}"/>
              </a:ext>
            </a:extLst>
          </p:cNvPr>
          <p:cNvPicPr>
            <a:picLocks noChangeAspect="1"/>
          </p:cNvPicPr>
          <p:nvPr/>
        </p:nvPicPr>
        <p:blipFill>
          <a:blip r:embed="rId3"/>
          <a:stretch>
            <a:fillRect/>
          </a:stretch>
        </p:blipFill>
        <p:spPr>
          <a:xfrm>
            <a:off x="5237294" y="4756584"/>
            <a:ext cx="3954328" cy="1853994"/>
          </a:xfrm>
          <a:prstGeom prst="rect">
            <a:avLst/>
          </a:prstGeom>
        </p:spPr>
      </p:pic>
      <p:sp>
        <p:nvSpPr>
          <p:cNvPr id="16" name="Flèche : droite rayée 15">
            <a:extLst>
              <a:ext uri="{FF2B5EF4-FFF2-40B4-BE49-F238E27FC236}">
                <a16:creationId xmlns:a16="http://schemas.microsoft.com/office/drawing/2014/main" id="{34BE7753-2215-E7EC-EC01-6C70CF345890}"/>
              </a:ext>
            </a:extLst>
          </p:cNvPr>
          <p:cNvSpPr/>
          <p:nvPr/>
        </p:nvSpPr>
        <p:spPr>
          <a:xfrm>
            <a:off x="658771" y="6066097"/>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7C7BD351-59B8-D219-ADD4-F763AEDAB8AC}"/>
              </a:ext>
            </a:extLst>
          </p:cNvPr>
          <p:cNvSpPr txBox="1"/>
          <p:nvPr/>
        </p:nvSpPr>
        <p:spPr>
          <a:xfrm>
            <a:off x="1496971" y="6066096"/>
            <a:ext cx="3292522" cy="276999"/>
          </a:xfrm>
          <a:prstGeom prst="rect">
            <a:avLst/>
          </a:prstGeom>
          <a:noFill/>
        </p:spPr>
        <p:txBody>
          <a:bodyPr wrap="square">
            <a:spAutoFit/>
          </a:bodyPr>
          <a:lstStyle/>
          <a:p>
            <a:r>
              <a:rPr lang="en-US" sz="1200" dirty="0">
                <a:latin typeface="Aptos" panose="020B0004020202020204" pitchFamily="34" charset="0"/>
              </a:rPr>
              <a:t>Imputation using the value of the other centers</a:t>
            </a:r>
          </a:p>
        </p:txBody>
      </p:sp>
      <p:sp>
        <p:nvSpPr>
          <p:cNvPr id="20" name="Ellipse 19">
            <a:extLst>
              <a:ext uri="{FF2B5EF4-FFF2-40B4-BE49-F238E27FC236}">
                <a16:creationId xmlns:a16="http://schemas.microsoft.com/office/drawing/2014/main" id="{3B54CC11-905C-E288-D214-87D74A83AC6E}"/>
              </a:ext>
            </a:extLst>
          </p:cNvPr>
          <p:cNvSpPr/>
          <p:nvPr/>
        </p:nvSpPr>
        <p:spPr>
          <a:xfrm>
            <a:off x="7581900" y="5977375"/>
            <a:ext cx="381000" cy="17744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2DA36EA6-60A9-0ED7-D1D8-F510A72C5629}"/>
              </a:ext>
            </a:extLst>
          </p:cNvPr>
          <p:cNvSpPr txBox="1"/>
          <p:nvPr/>
        </p:nvSpPr>
        <p:spPr>
          <a:xfrm>
            <a:off x="780849" y="5295158"/>
            <a:ext cx="5120638" cy="276999"/>
          </a:xfrm>
          <a:prstGeom prst="rect">
            <a:avLst/>
          </a:prstGeom>
          <a:noFill/>
        </p:spPr>
        <p:txBody>
          <a:bodyPr wrap="square">
            <a:spAutoFit/>
          </a:bodyPr>
          <a:lstStyle/>
          <a:p>
            <a:r>
              <a:rPr lang="en-US" sz="1200" dirty="0">
                <a:latin typeface="Aptos" panose="020B0004020202020204" pitchFamily="34" charset="0"/>
              </a:rPr>
              <a:t>16 centers are in the same Catchment Area</a:t>
            </a:r>
          </a:p>
        </p:txBody>
      </p:sp>
    </p:spTree>
    <p:extLst>
      <p:ext uri="{BB962C8B-B14F-4D97-AF65-F5344CB8AC3E}">
        <p14:creationId xmlns:p14="http://schemas.microsoft.com/office/powerpoint/2010/main" val="3087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F437D-B74E-2127-FBE4-3DCA8C4CB10D}"/>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C6B29291-C971-699E-CF36-AC1D4B992D1D}"/>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0CCD79AA-F881-4D2C-5343-CE182B3F1420}"/>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a:t>
            </a:r>
            <a:endParaRPr sz="2100" dirty="0">
              <a:latin typeface="Aptos Display" panose="020B0004020202020204" pitchFamily="34" charset="0"/>
              <a:cs typeface="Arial MT"/>
            </a:endParaRPr>
          </a:p>
        </p:txBody>
      </p:sp>
      <p:sp>
        <p:nvSpPr>
          <p:cNvPr id="9" name="ZoneTexte 8">
            <a:extLst>
              <a:ext uri="{FF2B5EF4-FFF2-40B4-BE49-F238E27FC236}">
                <a16:creationId xmlns:a16="http://schemas.microsoft.com/office/drawing/2014/main" id="{5AC821E8-EF74-875B-1A43-CEF1AAE0F538}"/>
              </a:ext>
            </a:extLst>
          </p:cNvPr>
          <p:cNvSpPr txBox="1"/>
          <p:nvPr/>
        </p:nvSpPr>
        <p:spPr>
          <a:xfrm>
            <a:off x="425355" y="1524000"/>
            <a:ext cx="4648200" cy="369332"/>
          </a:xfrm>
          <a:prstGeom prst="rect">
            <a:avLst/>
          </a:prstGeom>
          <a:noFill/>
        </p:spPr>
        <p:txBody>
          <a:bodyPr wrap="square">
            <a:spAutoFit/>
          </a:bodyPr>
          <a:lstStyle/>
          <a:p>
            <a:r>
              <a:rPr lang="fr-FR" dirty="0">
                <a:latin typeface="Aptos" panose="020B0004020202020204" pitchFamily="34" charset="0"/>
              </a:rPr>
              <a:t>6.    Revenue, Marge Rate and </a:t>
            </a:r>
            <a:r>
              <a:rPr lang="fr-FR" dirty="0" err="1">
                <a:latin typeface="Aptos" panose="020B0004020202020204" pitchFamily="34" charset="0"/>
              </a:rPr>
              <a:t>Dentists</a:t>
            </a:r>
            <a:r>
              <a:rPr lang="fr-FR" dirty="0">
                <a:latin typeface="Aptos" panose="020B0004020202020204" pitchFamily="34" charset="0"/>
              </a:rPr>
              <a:t> FTE :</a:t>
            </a:r>
          </a:p>
        </p:txBody>
      </p:sp>
      <p:pic>
        <p:nvPicPr>
          <p:cNvPr id="18" name="Image 17">
            <a:extLst>
              <a:ext uri="{FF2B5EF4-FFF2-40B4-BE49-F238E27FC236}">
                <a16:creationId xmlns:a16="http://schemas.microsoft.com/office/drawing/2014/main" id="{D3898A68-A32D-F8AE-67CD-7353CBD43EE4}"/>
              </a:ext>
            </a:extLst>
          </p:cNvPr>
          <p:cNvPicPr>
            <a:picLocks noChangeAspect="1"/>
          </p:cNvPicPr>
          <p:nvPr/>
        </p:nvPicPr>
        <p:blipFill>
          <a:blip r:embed="rId2"/>
          <a:srcRect t="9337"/>
          <a:stretch/>
        </p:blipFill>
        <p:spPr>
          <a:xfrm>
            <a:off x="425355" y="2030594"/>
            <a:ext cx="4527645" cy="2888355"/>
          </a:xfrm>
          <a:prstGeom prst="rect">
            <a:avLst/>
          </a:prstGeom>
        </p:spPr>
      </p:pic>
    </p:spTree>
    <p:extLst>
      <p:ext uri="{BB962C8B-B14F-4D97-AF65-F5344CB8AC3E}">
        <p14:creationId xmlns:p14="http://schemas.microsoft.com/office/powerpoint/2010/main" val="3601707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05BF2-6F79-F190-199D-21A1C44AD43E}"/>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BF4E6B31-3D0D-D5BA-3E91-FC5A58374B33}"/>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18E10604-0F1A-5D16-FC55-9224E8BDB9EE}"/>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a:t>
            </a:r>
            <a:endParaRPr sz="2100" dirty="0">
              <a:latin typeface="Aptos Display" panose="020B0004020202020204" pitchFamily="34" charset="0"/>
              <a:cs typeface="Arial MT"/>
            </a:endParaRPr>
          </a:p>
        </p:txBody>
      </p:sp>
      <p:sp>
        <p:nvSpPr>
          <p:cNvPr id="9" name="ZoneTexte 8">
            <a:extLst>
              <a:ext uri="{FF2B5EF4-FFF2-40B4-BE49-F238E27FC236}">
                <a16:creationId xmlns:a16="http://schemas.microsoft.com/office/drawing/2014/main" id="{2C9C3B42-3590-7781-D228-4311DC7E8C0A}"/>
              </a:ext>
            </a:extLst>
          </p:cNvPr>
          <p:cNvSpPr txBox="1"/>
          <p:nvPr/>
        </p:nvSpPr>
        <p:spPr>
          <a:xfrm>
            <a:off x="425355" y="1524000"/>
            <a:ext cx="4648200" cy="369332"/>
          </a:xfrm>
          <a:prstGeom prst="rect">
            <a:avLst/>
          </a:prstGeom>
          <a:noFill/>
        </p:spPr>
        <p:txBody>
          <a:bodyPr wrap="square">
            <a:spAutoFit/>
          </a:bodyPr>
          <a:lstStyle/>
          <a:p>
            <a:r>
              <a:rPr lang="fr-FR" dirty="0">
                <a:latin typeface="Aptos" panose="020B0004020202020204" pitchFamily="34" charset="0"/>
              </a:rPr>
              <a:t>6.    Revenue, Marge Rate and </a:t>
            </a:r>
            <a:r>
              <a:rPr lang="fr-FR" dirty="0" err="1">
                <a:latin typeface="Aptos" panose="020B0004020202020204" pitchFamily="34" charset="0"/>
              </a:rPr>
              <a:t>Dentists</a:t>
            </a:r>
            <a:r>
              <a:rPr lang="fr-FR" dirty="0">
                <a:latin typeface="Aptos" panose="020B0004020202020204" pitchFamily="34" charset="0"/>
              </a:rPr>
              <a:t> FTE :</a:t>
            </a:r>
          </a:p>
        </p:txBody>
      </p:sp>
      <p:pic>
        <p:nvPicPr>
          <p:cNvPr id="18" name="Image 17">
            <a:extLst>
              <a:ext uri="{FF2B5EF4-FFF2-40B4-BE49-F238E27FC236}">
                <a16:creationId xmlns:a16="http://schemas.microsoft.com/office/drawing/2014/main" id="{4998064D-9042-E661-080E-4D66105526BB}"/>
              </a:ext>
            </a:extLst>
          </p:cNvPr>
          <p:cNvPicPr>
            <a:picLocks noChangeAspect="1"/>
          </p:cNvPicPr>
          <p:nvPr/>
        </p:nvPicPr>
        <p:blipFill>
          <a:blip r:embed="rId2"/>
          <a:srcRect t="9337"/>
          <a:stretch/>
        </p:blipFill>
        <p:spPr>
          <a:xfrm>
            <a:off x="425355" y="2030594"/>
            <a:ext cx="4527645" cy="2888355"/>
          </a:xfrm>
          <a:prstGeom prst="rect">
            <a:avLst/>
          </a:prstGeom>
        </p:spPr>
      </p:pic>
      <p:sp>
        <p:nvSpPr>
          <p:cNvPr id="19" name="Rectangle 18">
            <a:extLst>
              <a:ext uri="{FF2B5EF4-FFF2-40B4-BE49-F238E27FC236}">
                <a16:creationId xmlns:a16="http://schemas.microsoft.com/office/drawing/2014/main" id="{24B1B47B-FA27-5446-C7A6-3B75D20B44AF}"/>
              </a:ext>
            </a:extLst>
          </p:cNvPr>
          <p:cNvSpPr/>
          <p:nvPr/>
        </p:nvSpPr>
        <p:spPr>
          <a:xfrm>
            <a:off x="304800" y="4595336"/>
            <a:ext cx="4768755" cy="3693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98AB8F2D-9899-8B76-456B-385D3769A06B}"/>
              </a:ext>
            </a:extLst>
          </p:cNvPr>
          <p:cNvSpPr txBox="1"/>
          <p:nvPr/>
        </p:nvSpPr>
        <p:spPr>
          <a:xfrm>
            <a:off x="758854" y="5046337"/>
            <a:ext cx="3860646" cy="276742"/>
          </a:xfrm>
          <a:prstGeom prst="rect">
            <a:avLst/>
          </a:prstGeom>
          <a:noFill/>
        </p:spPr>
        <p:txBody>
          <a:bodyPr wrap="square">
            <a:spAutoFit/>
          </a:bodyPr>
          <a:lstStyle/>
          <a:p>
            <a:pPr algn="ctr">
              <a:lnSpc>
                <a:spcPts val="1425"/>
              </a:lnSpc>
            </a:pPr>
            <a:r>
              <a:rPr lang="en-US" sz="1400" b="0" dirty="0">
                <a:solidFill>
                  <a:srgbClr val="8D9299"/>
                </a:solidFill>
                <a:effectLst/>
                <a:latin typeface="Aptos" panose="020B0004020202020204" pitchFamily="34" charset="0"/>
              </a:rPr>
              <a:t>The outlier with 15 </a:t>
            </a:r>
            <a:r>
              <a:rPr lang="en-US" sz="1400" dirty="0">
                <a:solidFill>
                  <a:srgbClr val="8D9299"/>
                </a:solidFill>
                <a:latin typeface="Aptos" panose="020B0004020202020204" pitchFamily="34" charset="0"/>
              </a:rPr>
              <a:t>as Revenue</a:t>
            </a:r>
            <a:endParaRPr lang="en-US" sz="1400" b="0" dirty="0">
              <a:solidFill>
                <a:srgbClr val="8D9299"/>
              </a:solidFill>
              <a:effectLst/>
              <a:latin typeface="Aptos" panose="020B0004020202020204" pitchFamily="34" charset="0"/>
            </a:endParaRPr>
          </a:p>
        </p:txBody>
      </p:sp>
      <p:sp>
        <p:nvSpPr>
          <p:cNvPr id="4" name="ZoneTexte 3">
            <a:extLst>
              <a:ext uri="{FF2B5EF4-FFF2-40B4-BE49-F238E27FC236}">
                <a16:creationId xmlns:a16="http://schemas.microsoft.com/office/drawing/2014/main" id="{B37DB30D-6945-E152-062F-F5022E7F04A0}"/>
              </a:ext>
            </a:extLst>
          </p:cNvPr>
          <p:cNvSpPr txBox="1"/>
          <p:nvPr/>
        </p:nvSpPr>
        <p:spPr>
          <a:xfrm>
            <a:off x="609600" y="5323079"/>
            <a:ext cx="5120638" cy="276999"/>
          </a:xfrm>
          <a:prstGeom prst="rect">
            <a:avLst/>
          </a:prstGeom>
          <a:noFill/>
        </p:spPr>
        <p:txBody>
          <a:bodyPr wrap="square">
            <a:spAutoFit/>
          </a:bodyPr>
          <a:lstStyle/>
          <a:p>
            <a:pPr marL="171450" indent="-171450">
              <a:buFont typeface="Arial" panose="020B0604020202090204" pitchFamily="34" charset="0"/>
              <a:buChar char="•"/>
            </a:pPr>
            <a:r>
              <a:rPr lang="en-US" sz="1200" dirty="0">
                <a:latin typeface="Aptos" panose="020B0004020202020204" pitchFamily="34" charset="0"/>
              </a:rPr>
              <a:t>KNN Imputer : Value of 1,6</a:t>
            </a:r>
          </a:p>
        </p:txBody>
      </p:sp>
      <p:sp>
        <p:nvSpPr>
          <p:cNvPr id="5" name="Flèche : droite rayée 4">
            <a:extLst>
              <a:ext uri="{FF2B5EF4-FFF2-40B4-BE49-F238E27FC236}">
                <a16:creationId xmlns:a16="http://schemas.microsoft.com/office/drawing/2014/main" id="{9C7EC79C-1445-4F3C-66F9-7138AC0BF7C8}"/>
              </a:ext>
            </a:extLst>
          </p:cNvPr>
          <p:cNvSpPr/>
          <p:nvPr/>
        </p:nvSpPr>
        <p:spPr>
          <a:xfrm>
            <a:off x="733454" y="5968102"/>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30B7E744-D87E-ACED-4AE1-41D8B7CFF117}"/>
              </a:ext>
            </a:extLst>
          </p:cNvPr>
          <p:cNvSpPr txBox="1"/>
          <p:nvPr/>
        </p:nvSpPr>
        <p:spPr>
          <a:xfrm>
            <a:off x="1571654" y="5968101"/>
            <a:ext cx="3292522" cy="276999"/>
          </a:xfrm>
          <a:prstGeom prst="rect">
            <a:avLst/>
          </a:prstGeom>
          <a:noFill/>
        </p:spPr>
        <p:txBody>
          <a:bodyPr wrap="square">
            <a:spAutoFit/>
          </a:bodyPr>
          <a:lstStyle/>
          <a:p>
            <a:r>
              <a:rPr lang="en-US" sz="1200" dirty="0">
                <a:latin typeface="Aptos" panose="020B0004020202020204" pitchFamily="34" charset="0"/>
              </a:rPr>
              <a:t>Imputation using the value 1,5</a:t>
            </a:r>
          </a:p>
        </p:txBody>
      </p:sp>
      <p:sp>
        <p:nvSpPr>
          <p:cNvPr id="11" name="ZoneTexte 10">
            <a:extLst>
              <a:ext uri="{FF2B5EF4-FFF2-40B4-BE49-F238E27FC236}">
                <a16:creationId xmlns:a16="http://schemas.microsoft.com/office/drawing/2014/main" id="{CCDB4F99-4A3B-314F-B24E-4E18D416A94E}"/>
              </a:ext>
            </a:extLst>
          </p:cNvPr>
          <p:cNvSpPr txBox="1"/>
          <p:nvPr/>
        </p:nvSpPr>
        <p:spPr>
          <a:xfrm>
            <a:off x="425355" y="5587310"/>
            <a:ext cx="4953000" cy="276999"/>
          </a:xfrm>
          <a:prstGeom prst="rect">
            <a:avLst/>
          </a:prstGeom>
          <a:noFill/>
        </p:spPr>
        <p:txBody>
          <a:bodyPr wrap="square">
            <a:spAutoFit/>
          </a:bodyPr>
          <a:lstStyle/>
          <a:p>
            <a:r>
              <a:rPr lang="en-US" sz="1200" dirty="0">
                <a:latin typeface="Aptos" panose="020B0004020202020204" pitchFamily="34" charset="0"/>
              </a:rPr>
              <a:t>The original value of 15.0 was likely a </a:t>
            </a:r>
            <a:r>
              <a:rPr lang="en-US" sz="1200" dirty="0" err="1">
                <a:latin typeface="Aptos" panose="020B0004020202020204" pitchFamily="34" charset="0"/>
              </a:rPr>
              <a:t>misentry</a:t>
            </a:r>
            <a:r>
              <a:rPr lang="en-US" sz="1200" dirty="0">
                <a:latin typeface="Aptos" panose="020B0004020202020204" pitchFamily="34" charset="0"/>
              </a:rPr>
              <a:t>, where 1.5 was intended</a:t>
            </a:r>
            <a:endParaRPr lang="fr-FR" sz="1200" dirty="0">
              <a:latin typeface="Aptos" panose="020B0004020202020204" pitchFamily="34" charset="0"/>
            </a:endParaRPr>
          </a:p>
        </p:txBody>
      </p:sp>
    </p:spTree>
    <p:extLst>
      <p:ext uri="{BB962C8B-B14F-4D97-AF65-F5344CB8AC3E}">
        <p14:creationId xmlns:p14="http://schemas.microsoft.com/office/powerpoint/2010/main" val="935582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00055-48AC-CD47-BF93-67094DB6483D}"/>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3FBCC69C-709B-7D89-94C2-16A072D974DC}"/>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F167FA1E-18BE-0B86-E2A9-C81D980657A1}"/>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a:t>
            </a:r>
            <a:endParaRPr sz="2100" dirty="0">
              <a:latin typeface="Aptos Display" panose="020B0004020202020204" pitchFamily="34" charset="0"/>
              <a:cs typeface="Arial MT"/>
            </a:endParaRPr>
          </a:p>
        </p:txBody>
      </p:sp>
      <p:sp>
        <p:nvSpPr>
          <p:cNvPr id="9" name="ZoneTexte 8">
            <a:extLst>
              <a:ext uri="{FF2B5EF4-FFF2-40B4-BE49-F238E27FC236}">
                <a16:creationId xmlns:a16="http://schemas.microsoft.com/office/drawing/2014/main" id="{7A523FD6-8338-77D2-63F8-1ECEC0BEEF4C}"/>
              </a:ext>
            </a:extLst>
          </p:cNvPr>
          <p:cNvSpPr txBox="1"/>
          <p:nvPr/>
        </p:nvSpPr>
        <p:spPr>
          <a:xfrm>
            <a:off x="425355" y="1524000"/>
            <a:ext cx="4648200" cy="369332"/>
          </a:xfrm>
          <a:prstGeom prst="rect">
            <a:avLst/>
          </a:prstGeom>
          <a:noFill/>
        </p:spPr>
        <p:txBody>
          <a:bodyPr wrap="square">
            <a:spAutoFit/>
          </a:bodyPr>
          <a:lstStyle/>
          <a:p>
            <a:r>
              <a:rPr lang="fr-FR" dirty="0">
                <a:latin typeface="Aptos" panose="020B0004020202020204" pitchFamily="34" charset="0"/>
              </a:rPr>
              <a:t>6.    Revenue, Marge Rate and </a:t>
            </a:r>
            <a:r>
              <a:rPr lang="fr-FR" dirty="0" err="1">
                <a:latin typeface="Aptos" panose="020B0004020202020204" pitchFamily="34" charset="0"/>
              </a:rPr>
              <a:t>Dentists</a:t>
            </a:r>
            <a:r>
              <a:rPr lang="fr-FR" dirty="0">
                <a:latin typeface="Aptos" panose="020B0004020202020204" pitchFamily="34" charset="0"/>
              </a:rPr>
              <a:t> FTE :</a:t>
            </a:r>
          </a:p>
        </p:txBody>
      </p:sp>
      <p:pic>
        <p:nvPicPr>
          <p:cNvPr id="18" name="Image 17">
            <a:extLst>
              <a:ext uri="{FF2B5EF4-FFF2-40B4-BE49-F238E27FC236}">
                <a16:creationId xmlns:a16="http://schemas.microsoft.com/office/drawing/2014/main" id="{07AAFB09-76EE-3A1C-A560-CE01380B1F8B}"/>
              </a:ext>
            </a:extLst>
          </p:cNvPr>
          <p:cNvPicPr>
            <a:picLocks noChangeAspect="1"/>
          </p:cNvPicPr>
          <p:nvPr/>
        </p:nvPicPr>
        <p:blipFill>
          <a:blip r:embed="rId2"/>
          <a:srcRect t="9337"/>
          <a:stretch/>
        </p:blipFill>
        <p:spPr>
          <a:xfrm>
            <a:off x="425355" y="2030594"/>
            <a:ext cx="4527645" cy="2888355"/>
          </a:xfrm>
          <a:prstGeom prst="rect">
            <a:avLst/>
          </a:prstGeom>
        </p:spPr>
      </p:pic>
      <p:sp>
        <p:nvSpPr>
          <p:cNvPr id="19" name="Rectangle 18">
            <a:extLst>
              <a:ext uri="{FF2B5EF4-FFF2-40B4-BE49-F238E27FC236}">
                <a16:creationId xmlns:a16="http://schemas.microsoft.com/office/drawing/2014/main" id="{BFA3BCE4-1562-18AC-1000-3F5C83CC529C}"/>
              </a:ext>
            </a:extLst>
          </p:cNvPr>
          <p:cNvSpPr/>
          <p:nvPr/>
        </p:nvSpPr>
        <p:spPr>
          <a:xfrm>
            <a:off x="304800" y="3276600"/>
            <a:ext cx="4768755" cy="138880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C69C903E-A0CC-7BFA-49DC-032E59543A81}"/>
              </a:ext>
            </a:extLst>
          </p:cNvPr>
          <p:cNvSpPr txBox="1"/>
          <p:nvPr/>
        </p:nvSpPr>
        <p:spPr>
          <a:xfrm>
            <a:off x="758854" y="5046337"/>
            <a:ext cx="3860646" cy="276742"/>
          </a:xfrm>
          <a:prstGeom prst="rect">
            <a:avLst/>
          </a:prstGeom>
          <a:noFill/>
        </p:spPr>
        <p:txBody>
          <a:bodyPr wrap="square">
            <a:spAutoFit/>
          </a:bodyPr>
          <a:lstStyle/>
          <a:p>
            <a:pPr algn="ctr">
              <a:lnSpc>
                <a:spcPts val="1425"/>
              </a:lnSpc>
            </a:pPr>
            <a:r>
              <a:rPr lang="en-US" sz="1400" b="0" dirty="0">
                <a:solidFill>
                  <a:srgbClr val="8D9299"/>
                </a:solidFill>
                <a:effectLst/>
                <a:latin typeface="Aptos" panose="020B0004020202020204" pitchFamily="34" charset="0"/>
              </a:rPr>
              <a:t>The outlier with 15 </a:t>
            </a:r>
            <a:r>
              <a:rPr lang="en-US" sz="1400" dirty="0">
                <a:solidFill>
                  <a:srgbClr val="8D9299"/>
                </a:solidFill>
                <a:latin typeface="Aptos" panose="020B0004020202020204" pitchFamily="34" charset="0"/>
              </a:rPr>
              <a:t>as Revenue</a:t>
            </a:r>
            <a:endParaRPr lang="en-US" sz="1400" b="0" dirty="0">
              <a:solidFill>
                <a:srgbClr val="8D9299"/>
              </a:solidFill>
              <a:effectLst/>
              <a:latin typeface="Aptos" panose="020B0004020202020204" pitchFamily="34" charset="0"/>
            </a:endParaRPr>
          </a:p>
        </p:txBody>
      </p:sp>
      <p:sp>
        <p:nvSpPr>
          <p:cNvPr id="4" name="ZoneTexte 3">
            <a:extLst>
              <a:ext uri="{FF2B5EF4-FFF2-40B4-BE49-F238E27FC236}">
                <a16:creationId xmlns:a16="http://schemas.microsoft.com/office/drawing/2014/main" id="{EBF2ACE8-42B0-C93F-B6F5-919261EB313C}"/>
              </a:ext>
            </a:extLst>
          </p:cNvPr>
          <p:cNvSpPr txBox="1"/>
          <p:nvPr/>
        </p:nvSpPr>
        <p:spPr>
          <a:xfrm>
            <a:off x="609600" y="5323079"/>
            <a:ext cx="5120638" cy="276999"/>
          </a:xfrm>
          <a:prstGeom prst="rect">
            <a:avLst/>
          </a:prstGeom>
          <a:noFill/>
        </p:spPr>
        <p:txBody>
          <a:bodyPr wrap="square">
            <a:spAutoFit/>
          </a:bodyPr>
          <a:lstStyle/>
          <a:p>
            <a:pPr marL="171450" indent="-171450">
              <a:buFont typeface="Arial" panose="020B0604020202090204" pitchFamily="34" charset="0"/>
              <a:buChar char="•"/>
            </a:pPr>
            <a:r>
              <a:rPr lang="en-US" sz="1200" dirty="0">
                <a:latin typeface="Aptos" panose="020B0004020202020204" pitchFamily="34" charset="0"/>
              </a:rPr>
              <a:t>KNN Imputer : Value of 1,6</a:t>
            </a:r>
          </a:p>
        </p:txBody>
      </p:sp>
      <p:sp>
        <p:nvSpPr>
          <p:cNvPr id="5" name="Flèche : droite rayée 4">
            <a:extLst>
              <a:ext uri="{FF2B5EF4-FFF2-40B4-BE49-F238E27FC236}">
                <a16:creationId xmlns:a16="http://schemas.microsoft.com/office/drawing/2014/main" id="{C84566A8-5A40-F876-D205-71D6D493637A}"/>
              </a:ext>
            </a:extLst>
          </p:cNvPr>
          <p:cNvSpPr/>
          <p:nvPr/>
        </p:nvSpPr>
        <p:spPr>
          <a:xfrm>
            <a:off x="733454" y="5968102"/>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39DDCE0E-6BC4-FDDB-9058-B4F72D79C86F}"/>
              </a:ext>
            </a:extLst>
          </p:cNvPr>
          <p:cNvSpPr txBox="1"/>
          <p:nvPr/>
        </p:nvSpPr>
        <p:spPr>
          <a:xfrm>
            <a:off x="1571654" y="5968101"/>
            <a:ext cx="3292522" cy="276999"/>
          </a:xfrm>
          <a:prstGeom prst="rect">
            <a:avLst/>
          </a:prstGeom>
          <a:noFill/>
        </p:spPr>
        <p:txBody>
          <a:bodyPr wrap="square">
            <a:spAutoFit/>
          </a:bodyPr>
          <a:lstStyle/>
          <a:p>
            <a:r>
              <a:rPr lang="en-US" sz="1200" dirty="0">
                <a:latin typeface="Aptos" panose="020B0004020202020204" pitchFamily="34" charset="0"/>
              </a:rPr>
              <a:t>Imputation using the value 1,5</a:t>
            </a:r>
          </a:p>
        </p:txBody>
      </p:sp>
      <p:sp>
        <p:nvSpPr>
          <p:cNvPr id="11" name="ZoneTexte 10">
            <a:extLst>
              <a:ext uri="{FF2B5EF4-FFF2-40B4-BE49-F238E27FC236}">
                <a16:creationId xmlns:a16="http://schemas.microsoft.com/office/drawing/2014/main" id="{A2FA9227-20CB-2405-325B-EE3059EB9D41}"/>
              </a:ext>
            </a:extLst>
          </p:cNvPr>
          <p:cNvSpPr txBox="1"/>
          <p:nvPr/>
        </p:nvSpPr>
        <p:spPr>
          <a:xfrm>
            <a:off x="425355" y="5587310"/>
            <a:ext cx="4953000" cy="276999"/>
          </a:xfrm>
          <a:prstGeom prst="rect">
            <a:avLst/>
          </a:prstGeom>
          <a:noFill/>
        </p:spPr>
        <p:txBody>
          <a:bodyPr wrap="square">
            <a:spAutoFit/>
          </a:bodyPr>
          <a:lstStyle/>
          <a:p>
            <a:r>
              <a:rPr lang="en-US" sz="1200" dirty="0">
                <a:latin typeface="Aptos" panose="020B0004020202020204" pitchFamily="34" charset="0"/>
              </a:rPr>
              <a:t>The original value of 15.0 was likely a </a:t>
            </a:r>
            <a:r>
              <a:rPr lang="en-US" sz="1200" dirty="0" err="1">
                <a:latin typeface="Aptos" panose="020B0004020202020204" pitchFamily="34" charset="0"/>
              </a:rPr>
              <a:t>misentry</a:t>
            </a:r>
            <a:r>
              <a:rPr lang="en-US" sz="1200" dirty="0">
                <a:latin typeface="Aptos" panose="020B0004020202020204" pitchFamily="34" charset="0"/>
              </a:rPr>
              <a:t>, where 1.5 was intended</a:t>
            </a:r>
            <a:endParaRPr lang="fr-FR" sz="1200" dirty="0">
              <a:latin typeface="Aptos" panose="020B0004020202020204" pitchFamily="34" charset="0"/>
            </a:endParaRPr>
          </a:p>
        </p:txBody>
      </p:sp>
      <p:sp>
        <p:nvSpPr>
          <p:cNvPr id="7" name="ZoneTexte 6">
            <a:extLst>
              <a:ext uri="{FF2B5EF4-FFF2-40B4-BE49-F238E27FC236}">
                <a16:creationId xmlns:a16="http://schemas.microsoft.com/office/drawing/2014/main" id="{5D5008B5-01CD-0EA5-82F2-834C1FBAF61E}"/>
              </a:ext>
            </a:extLst>
          </p:cNvPr>
          <p:cNvSpPr txBox="1"/>
          <p:nvPr/>
        </p:nvSpPr>
        <p:spPr>
          <a:xfrm>
            <a:off x="5194110" y="3222202"/>
            <a:ext cx="4102290" cy="646331"/>
          </a:xfrm>
          <a:prstGeom prst="rect">
            <a:avLst/>
          </a:prstGeom>
          <a:noFill/>
        </p:spPr>
        <p:txBody>
          <a:bodyPr wrap="square">
            <a:spAutoFit/>
          </a:bodyPr>
          <a:lstStyle/>
          <a:p>
            <a:pPr marL="171450" indent="-171450">
              <a:buFont typeface="Arial" panose="020B0604020202090204" pitchFamily="34" charset="0"/>
              <a:buChar char="•"/>
            </a:pPr>
            <a:r>
              <a:rPr lang="en-US" sz="1200" dirty="0">
                <a:latin typeface="Aptos" panose="020B0004020202020204" pitchFamily="34" charset="0"/>
              </a:rPr>
              <a:t>Highly correlated columns</a:t>
            </a:r>
          </a:p>
          <a:p>
            <a:pPr marL="171450" indent="-171450">
              <a:buFont typeface="Arial" panose="020B0604020202090204" pitchFamily="34" charset="0"/>
              <a:buChar char="•"/>
            </a:pPr>
            <a:r>
              <a:rPr lang="en-US" sz="1200" dirty="0">
                <a:latin typeface="Aptos" panose="020B0004020202020204" pitchFamily="34" charset="0"/>
              </a:rPr>
              <a:t>Traditional imputation methods are not effective : dependency between variables</a:t>
            </a:r>
            <a:endParaRPr lang="fr-FR" sz="1200" dirty="0">
              <a:latin typeface="Aptos" panose="020B0004020202020204" pitchFamily="34" charset="0"/>
            </a:endParaRPr>
          </a:p>
        </p:txBody>
      </p:sp>
      <p:sp>
        <p:nvSpPr>
          <p:cNvPr id="8" name="Flèche : droite rayée 7">
            <a:extLst>
              <a:ext uri="{FF2B5EF4-FFF2-40B4-BE49-F238E27FC236}">
                <a16:creationId xmlns:a16="http://schemas.microsoft.com/office/drawing/2014/main" id="{0F3431DC-FF9B-700E-9DB8-25FC9764389B}"/>
              </a:ext>
            </a:extLst>
          </p:cNvPr>
          <p:cNvSpPr/>
          <p:nvPr/>
        </p:nvSpPr>
        <p:spPr>
          <a:xfrm>
            <a:off x="5349923" y="4132765"/>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5A2945E2-D046-2A40-6CC0-AB1E87915F2D}"/>
              </a:ext>
            </a:extLst>
          </p:cNvPr>
          <p:cNvSpPr txBox="1"/>
          <p:nvPr/>
        </p:nvSpPr>
        <p:spPr>
          <a:xfrm>
            <a:off x="6188123" y="4132764"/>
            <a:ext cx="3292522" cy="276999"/>
          </a:xfrm>
          <a:prstGeom prst="rect">
            <a:avLst/>
          </a:prstGeom>
          <a:noFill/>
        </p:spPr>
        <p:txBody>
          <a:bodyPr wrap="square">
            <a:spAutoFit/>
          </a:bodyPr>
          <a:lstStyle/>
          <a:p>
            <a:r>
              <a:rPr lang="en-US" sz="1200" dirty="0">
                <a:latin typeface="Aptos" panose="020B0004020202020204" pitchFamily="34" charset="0"/>
              </a:rPr>
              <a:t>Imputation using advanced Iterative Imputer</a:t>
            </a:r>
          </a:p>
        </p:txBody>
      </p:sp>
    </p:spTree>
    <p:extLst>
      <p:ext uri="{BB962C8B-B14F-4D97-AF65-F5344CB8AC3E}">
        <p14:creationId xmlns:p14="http://schemas.microsoft.com/office/powerpoint/2010/main" val="2562027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D42A-DDD0-7119-378C-93CC257411E6}"/>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11BAB979-5D27-1EF4-80C8-A1B6397F79FC}"/>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4. </a:t>
            </a:r>
            <a:r>
              <a:rPr lang="en-US" kern="0" dirty="0">
                <a:solidFill>
                  <a:srgbClr val="156C9C"/>
                </a:solidFill>
                <a:latin typeface="Aptos SemiBold" panose="020B0004020202020204" pitchFamily="34" charset="0"/>
              </a:rPr>
              <a:t>Feature Importance and Performance Explainability</a:t>
            </a: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DC8C3C92-B250-88F3-5DC3-78A3DE5EC4E9}"/>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Target : </a:t>
            </a:r>
            <a:r>
              <a:rPr lang="fr-FR" sz="2100" dirty="0">
                <a:latin typeface="Aptos Display" panose="020B0004020202020204" pitchFamily="34" charset="0"/>
                <a:cs typeface="Arial MT"/>
              </a:rPr>
              <a:t>Revenue</a:t>
            </a:r>
            <a:endParaRPr sz="2100" dirty="0">
              <a:latin typeface="Aptos Display" panose="020B0004020202020204" pitchFamily="34" charset="0"/>
              <a:cs typeface="Arial MT"/>
            </a:endParaRPr>
          </a:p>
        </p:txBody>
      </p:sp>
      <p:sp>
        <p:nvSpPr>
          <p:cNvPr id="3" name="object 3">
            <a:extLst>
              <a:ext uri="{FF2B5EF4-FFF2-40B4-BE49-F238E27FC236}">
                <a16:creationId xmlns:a16="http://schemas.microsoft.com/office/drawing/2014/main" id="{49137609-EDE1-3F48-EAEA-867CA000FE19}"/>
              </a:ext>
            </a:extLst>
          </p:cNvPr>
          <p:cNvSpPr txBox="1"/>
          <p:nvPr/>
        </p:nvSpPr>
        <p:spPr>
          <a:xfrm>
            <a:off x="425355" y="1561017"/>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Correlation Analysis :</a:t>
            </a:r>
            <a:endParaRPr sz="2100" dirty="0">
              <a:latin typeface="Aptos Display" panose="020B0004020202020204" pitchFamily="34" charset="0"/>
              <a:cs typeface="Arial MT"/>
            </a:endParaRPr>
          </a:p>
        </p:txBody>
      </p:sp>
      <p:pic>
        <p:nvPicPr>
          <p:cNvPr id="5" name="Image 4">
            <a:extLst>
              <a:ext uri="{FF2B5EF4-FFF2-40B4-BE49-F238E27FC236}">
                <a16:creationId xmlns:a16="http://schemas.microsoft.com/office/drawing/2014/main" id="{E208D2EC-A7C4-8207-71BE-BD272B1AB666}"/>
              </a:ext>
            </a:extLst>
          </p:cNvPr>
          <p:cNvPicPr>
            <a:picLocks noChangeAspect="1"/>
          </p:cNvPicPr>
          <p:nvPr/>
        </p:nvPicPr>
        <p:blipFill>
          <a:blip r:embed="rId2"/>
          <a:stretch>
            <a:fillRect/>
          </a:stretch>
        </p:blipFill>
        <p:spPr>
          <a:xfrm>
            <a:off x="685800" y="1973601"/>
            <a:ext cx="6807026" cy="3745468"/>
          </a:xfrm>
          <a:prstGeom prst="rect">
            <a:avLst/>
          </a:prstGeom>
        </p:spPr>
      </p:pic>
      <p:sp>
        <p:nvSpPr>
          <p:cNvPr id="6" name="ZoneTexte 5">
            <a:extLst>
              <a:ext uri="{FF2B5EF4-FFF2-40B4-BE49-F238E27FC236}">
                <a16:creationId xmlns:a16="http://schemas.microsoft.com/office/drawing/2014/main" id="{5BD8F9DC-F80F-83BB-13FF-961A8A04C8A5}"/>
              </a:ext>
            </a:extLst>
          </p:cNvPr>
          <p:cNvSpPr txBox="1"/>
          <p:nvPr/>
        </p:nvSpPr>
        <p:spPr>
          <a:xfrm>
            <a:off x="425355" y="5795665"/>
            <a:ext cx="6204045" cy="461665"/>
          </a:xfrm>
          <a:prstGeom prst="rect">
            <a:avLst/>
          </a:prstGeom>
          <a:noFill/>
        </p:spPr>
        <p:txBody>
          <a:bodyPr wrap="square">
            <a:spAutoFit/>
          </a:bodyPr>
          <a:lstStyle/>
          <a:p>
            <a:pPr marL="171450" indent="-171450">
              <a:buFont typeface="Arial" panose="020B0604020202090204" pitchFamily="34" charset="0"/>
              <a:buChar char="•"/>
            </a:pPr>
            <a:r>
              <a:rPr lang="en-US" sz="1200" dirty="0">
                <a:latin typeface="Aptos" panose="020B0004020202020204" pitchFamily="34" charset="0"/>
              </a:rPr>
              <a:t>Strong direct correlation between many </a:t>
            </a:r>
            <a:r>
              <a:rPr lang="en-US" sz="1200" b="1" dirty="0">
                <a:latin typeface="Aptos" panose="020B0004020202020204" pitchFamily="34" charset="0"/>
              </a:rPr>
              <a:t>internal</a:t>
            </a:r>
            <a:r>
              <a:rPr lang="en-US" sz="1200" dirty="0">
                <a:latin typeface="Aptos" panose="020B0004020202020204" pitchFamily="34" charset="0"/>
              </a:rPr>
              <a:t> factors and the target</a:t>
            </a:r>
          </a:p>
          <a:p>
            <a:pPr marL="171450" indent="-171450">
              <a:buFont typeface="Arial" panose="020B0604020202090204" pitchFamily="34" charset="0"/>
              <a:buChar char="•"/>
            </a:pPr>
            <a:r>
              <a:rPr lang="fr-FR" sz="1200" dirty="0" err="1">
                <a:latin typeface="Aptos" panose="020B0004020202020204" pitchFamily="34" charset="0"/>
              </a:rPr>
              <a:t>Negative</a:t>
            </a:r>
            <a:r>
              <a:rPr lang="fr-FR" sz="1200" dirty="0">
                <a:latin typeface="Aptos" panose="020B0004020202020204" pitchFamily="34" charset="0"/>
              </a:rPr>
              <a:t> </a:t>
            </a:r>
            <a:r>
              <a:rPr lang="fr-FR" sz="1200" dirty="0" err="1">
                <a:latin typeface="Aptos" panose="020B0004020202020204" pitchFamily="34" charset="0"/>
              </a:rPr>
              <a:t>correlation</a:t>
            </a:r>
            <a:r>
              <a:rPr lang="fr-FR" sz="1200" dirty="0">
                <a:latin typeface="Aptos" panose="020B0004020202020204" pitchFamily="34" charset="0"/>
              </a:rPr>
              <a:t> with </a:t>
            </a:r>
            <a:r>
              <a:rPr lang="fr-FR" sz="1200" dirty="0" err="1">
                <a:latin typeface="Aptos" panose="020B0004020202020204" pitchFamily="34" charset="0"/>
              </a:rPr>
              <a:t>Average</a:t>
            </a:r>
            <a:r>
              <a:rPr lang="fr-FR" sz="1200" dirty="0">
                <a:latin typeface="Aptos" panose="020B0004020202020204" pitchFamily="34" charset="0"/>
              </a:rPr>
              <a:t> Google rating : Non-</a:t>
            </a:r>
            <a:r>
              <a:rPr lang="fr-FR" sz="1200" dirty="0" err="1">
                <a:latin typeface="Aptos" panose="020B0004020202020204" pitchFamily="34" charset="0"/>
              </a:rPr>
              <a:t>Linear</a:t>
            </a:r>
            <a:r>
              <a:rPr lang="fr-FR" sz="1200" dirty="0">
                <a:latin typeface="Aptos" panose="020B0004020202020204" pitchFamily="34" charset="0"/>
              </a:rPr>
              <a:t> </a:t>
            </a:r>
            <a:r>
              <a:rPr lang="fr-FR" sz="1200" dirty="0" err="1">
                <a:latin typeface="Aptos" panose="020B0004020202020204" pitchFamily="34" charset="0"/>
              </a:rPr>
              <a:t>relationships</a:t>
            </a:r>
            <a:endParaRPr lang="fr-FR" sz="1200" dirty="0">
              <a:latin typeface="Aptos" panose="020B0004020202020204" pitchFamily="34" charset="0"/>
            </a:endParaRPr>
          </a:p>
        </p:txBody>
      </p:sp>
    </p:spTree>
    <p:extLst>
      <p:ext uri="{BB962C8B-B14F-4D97-AF65-F5344CB8AC3E}">
        <p14:creationId xmlns:p14="http://schemas.microsoft.com/office/powerpoint/2010/main" val="2079585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CAAC2-4538-CAE8-F823-F3D3DD37F3D0}"/>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65EFA2E3-EDB5-58ED-0983-C1D06815B1D2}"/>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4. </a:t>
            </a:r>
            <a:r>
              <a:rPr lang="en-US" kern="0" dirty="0">
                <a:solidFill>
                  <a:srgbClr val="156C9C"/>
                </a:solidFill>
                <a:latin typeface="Aptos SemiBold" panose="020B0004020202020204" pitchFamily="34" charset="0"/>
              </a:rPr>
              <a:t>Feature Importance and Performance Explainability</a:t>
            </a: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F028A0E1-98C5-3FC7-156E-B9C3298B7944}"/>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Simple Models :</a:t>
            </a:r>
            <a:endParaRPr sz="2100" dirty="0">
              <a:latin typeface="Aptos Display" panose="020B0004020202020204" pitchFamily="34" charset="0"/>
              <a:cs typeface="Arial MT"/>
            </a:endParaRPr>
          </a:p>
        </p:txBody>
      </p:sp>
      <p:pic>
        <p:nvPicPr>
          <p:cNvPr id="7" name="Image 6">
            <a:extLst>
              <a:ext uri="{FF2B5EF4-FFF2-40B4-BE49-F238E27FC236}">
                <a16:creationId xmlns:a16="http://schemas.microsoft.com/office/drawing/2014/main" id="{A2FAFA86-7B83-296B-08CF-99D4F80CC54B}"/>
              </a:ext>
            </a:extLst>
          </p:cNvPr>
          <p:cNvPicPr>
            <a:picLocks noChangeAspect="1"/>
          </p:cNvPicPr>
          <p:nvPr/>
        </p:nvPicPr>
        <p:blipFill>
          <a:blip r:embed="rId2"/>
          <a:stretch>
            <a:fillRect/>
          </a:stretch>
        </p:blipFill>
        <p:spPr>
          <a:xfrm>
            <a:off x="2052367" y="1651281"/>
            <a:ext cx="5801264" cy="981201"/>
          </a:xfrm>
          <a:prstGeom prst="rect">
            <a:avLst/>
          </a:prstGeom>
        </p:spPr>
      </p:pic>
      <p:pic>
        <p:nvPicPr>
          <p:cNvPr id="9" name="Image 8">
            <a:extLst>
              <a:ext uri="{FF2B5EF4-FFF2-40B4-BE49-F238E27FC236}">
                <a16:creationId xmlns:a16="http://schemas.microsoft.com/office/drawing/2014/main" id="{483F6953-EF5B-8FBB-4631-19BFC2CF909D}"/>
              </a:ext>
            </a:extLst>
          </p:cNvPr>
          <p:cNvPicPr>
            <a:picLocks noChangeAspect="1"/>
          </p:cNvPicPr>
          <p:nvPr/>
        </p:nvPicPr>
        <p:blipFill>
          <a:blip r:embed="rId3"/>
          <a:stretch>
            <a:fillRect/>
          </a:stretch>
        </p:blipFill>
        <p:spPr>
          <a:xfrm>
            <a:off x="70386" y="2990186"/>
            <a:ext cx="3206212" cy="1905000"/>
          </a:xfrm>
          <a:prstGeom prst="rect">
            <a:avLst/>
          </a:prstGeom>
        </p:spPr>
      </p:pic>
      <p:pic>
        <p:nvPicPr>
          <p:cNvPr id="11" name="Image 10">
            <a:extLst>
              <a:ext uri="{FF2B5EF4-FFF2-40B4-BE49-F238E27FC236}">
                <a16:creationId xmlns:a16="http://schemas.microsoft.com/office/drawing/2014/main" id="{776880B0-BB24-8EF4-1EEE-C817AE607A5B}"/>
              </a:ext>
            </a:extLst>
          </p:cNvPr>
          <p:cNvPicPr>
            <a:picLocks noChangeAspect="1"/>
          </p:cNvPicPr>
          <p:nvPr/>
        </p:nvPicPr>
        <p:blipFill>
          <a:blip r:embed="rId4"/>
          <a:stretch>
            <a:fillRect/>
          </a:stretch>
        </p:blipFill>
        <p:spPr>
          <a:xfrm>
            <a:off x="3349893" y="2990186"/>
            <a:ext cx="3206212" cy="1906921"/>
          </a:xfrm>
          <a:prstGeom prst="rect">
            <a:avLst/>
          </a:prstGeom>
        </p:spPr>
      </p:pic>
      <p:pic>
        <p:nvPicPr>
          <p:cNvPr id="13" name="Image 12">
            <a:extLst>
              <a:ext uri="{FF2B5EF4-FFF2-40B4-BE49-F238E27FC236}">
                <a16:creationId xmlns:a16="http://schemas.microsoft.com/office/drawing/2014/main" id="{A4316111-2F2C-51B6-F427-4CABC7E72DDD}"/>
              </a:ext>
            </a:extLst>
          </p:cNvPr>
          <p:cNvPicPr>
            <a:picLocks noChangeAspect="1"/>
          </p:cNvPicPr>
          <p:nvPr/>
        </p:nvPicPr>
        <p:blipFill>
          <a:blip r:embed="rId5"/>
          <a:stretch>
            <a:fillRect/>
          </a:stretch>
        </p:blipFill>
        <p:spPr>
          <a:xfrm>
            <a:off x="6629400" y="2978123"/>
            <a:ext cx="3156046" cy="1882777"/>
          </a:xfrm>
          <a:prstGeom prst="rect">
            <a:avLst/>
          </a:prstGeom>
        </p:spPr>
      </p:pic>
      <p:sp>
        <p:nvSpPr>
          <p:cNvPr id="15" name="ZoneTexte 14">
            <a:extLst>
              <a:ext uri="{FF2B5EF4-FFF2-40B4-BE49-F238E27FC236}">
                <a16:creationId xmlns:a16="http://schemas.microsoft.com/office/drawing/2014/main" id="{6EA8FE29-9F27-78AE-E1C6-386D1A19AD4F}"/>
              </a:ext>
            </a:extLst>
          </p:cNvPr>
          <p:cNvSpPr txBox="1"/>
          <p:nvPr/>
        </p:nvSpPr>
        <p:spPr>
          <a:xfrm>
            <a:off x="874204" y="5177805"/>
            <a:ext cx="8041196" cy="646331"/>
          </a:xfrm>
          <a:prstGeom prst="rect">
            <a:avLst/>
          </a:prstGeom>
          <a:noFill/>
        </p:spPr>
        <p:txBody>
          <a:bodyPr wrap="square">
            <a:spAutoFit/>
          </a:bodyPr>
          <a:lstStyle/>
          <a:p>
            <a:pPr marL="171450" indent="-171450">
              <a:buFont typeface="Arial" panose="020B0604020202090204" pitchFamily="34" charset="0"/>
              <a:buChar char="•"/>
            </a:pPr>
            <a:r>
              <a:rPr lang="en-US" sz="1200" b="1" dirty="0">
                <a:latin typeface="Aptos" panose="020B0004020202020204" pitchFamily="34" charset="0"/>
              </a:rPr>
              <a:t>Internal</a:t>
            </a:r>
            <a:r>
              <a:rPr lang="en-US" sz="1200" dirty="0">
                <a:latin typeface="Aptos" panose="020B0004020202020204" pitchFamily="34" charset="0"/>
              </a:rPr>
              <a:t> factors have significant positive impacts on revenue across all models</a:t>
            </a:r>
          </a:p>
          <a:p>
            <a:pPr marL="171450" indent="-171450">
              <a:buFont typeface="Arial" panose="020B0604020202090204" pitchFamily="34" charset="0"/>
              <a:buChar char="•"/>
            </a:pPr>
            <a:r>
              <a:rPr lang="en-US" sz="1200" b="1" dirty="0">
                <a:latin typeface="Aptos" panose="020B0004020202020204" pitchFamily="34" charset="0"/>
              </a:rPr>
              <a:t>Average Google rating </a:t>
            </a:r>
            <a:r>
              <a:rPr lang="en-US" sz="1200" dirty="0">
                <a:latin typeface="Aptos" panose="020B0004020202020204" pitchFamily="34" charset="0"/>
              </a:rPr>
              <a:t>show negative contributions, its relationships with revenue might be more complex or involve interactions with other factors.</a:t>
            </a:r>
          </a:p>
        </p:txBody>
      </p:sp>
    </p:spTree>
    <p:extLst>
      <p:ext uri="{BB962C8B-B14F-4D97-AF65-F5344CB8AC3E}">
        <p14:creationId xmlns:p14="http://schemas.microsoft.com/office/powerpoint/2010/main" val="491608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96EF-EAB4-7DBB-D9EE-87C2C4E40EB1}"/>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945B8D38-F6EC-171B-683E-FD9DD0899F5B}"/>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4. </a:t>
            </a:r>
            <a:r>
              <a:rPr lang="en-US" kern="0" dirty="0">
                <a:solidFill>
                  <a:srgbClr val="156C9C"/>
                </a:solidFill>
                <a:latin typeface="Aptos SemiBold" panose="020B0004020202020204" pitchFamily="34" charset="0"/>
              </a:rPr>
              <a:t>Feature Importance and Performance Explainability</a:t>
            </a: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59CBC79C-4D73-7A2D-80F5-A45A85337596}"/>
              </a:ext>
            </a:extLst>
          </p:cNvPr>
          <p:cNvSpPr txBox="1"/>
          <p:nvPr/>
        </p:nvSpPr>
        <p:spPr>
          <a:xfrm>
            <a:off x="425355" y="929444"/>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Non-</a:t>
            </a:r>
            <a:r>
              <a:rPr lang="fr-FR" sz="2100" dirty="0" err="1">
                <a:solidFill>
                  <a:srgbClr val="8D9299"/>
                </a:solidFill>
                <a:latin typeface="Aptos Display" panose="020B0004020202020204" pitchFamily="34" charset="0"/>
                <a:cs typeface="Arial MT"/>
              </a:rPr>
              <a:t>Linear</a:t>
            </a:r>
            <a:r>
              <a:rPr lang="fr-FR" sz="2100" dirty="0">
                <a:solidFill>
                  <a:srgbClr val="8D9299"/>
                </a:solidFill>
                <a:latin typeface="Aptos Display" panose="020B0004020202020204" pitchFamily="34" charset="0"/>
                <a:cs typeface="Arial MT"/>
              </a:rPr>
              <a:t> Models :</a:t>
            </a:r>
            <a:endParaRPr sz="2100" dirty="0">
              <a:latin typeface="Aptos Display" panose="020B0004020202020204" pitchFamily="34" charset="0"/>
              <a:cs typeface="Arial MT"/>
            </a:endParaRPr>
          </a:p>
        </p:txBody>
      </p:sp>
      <p:pic>
        <p:nvPicPr>
          <p:cNvPr id="4" name="Image 3">
            <a:extLst>
              <a:ext uri="{FF2B5EF4-FFF2-40B4-BE49-F238E27FC236}">
                <a16:creationId xmlns:a16="http://schemas.microsoft.com/office/drawing/2014/main" id="{87837B1A-6026-29CA-5092-380C62C6B239}"/>
              </a:ext>
            </a:extLst>
          </p:cNvPr>
          <p:cNvPicPr>
            <a:picLocks noChangeAspect="1"/>
          </p:cNvPicPr>
          <p:nvPr/>
        </p:nvPicPr>
        <p:blipFill>
          <a:blip r:embed="rId2"/>
          <a:stretch>
            <a:fillRect/>
          </a:stretch>
        </p:blipFill>
        <p:spPr>
          <a:xfrm>
            <a:off x="414510" y="1807325"/>
            <a:ext cx="4454359" cy="369331"/>
          </a:xfrm>
          <a:prstGeom prst="rect">
            <a:avLst/>
          </a:prstGeom>
        </p:spPr>
      </p:pic>
      <p:sp>
        <p:nvSpPr>
          <p:cNvPr id="5" name="ZoneTexte 4">
            <a:extLst>
              <a:ext uri="{FF2B5EF4-FFF2-40B4-BE49-F238E27FC236}">
                <a16:creationId xmlns:a16="http://schemas.microsoft.com/office/drawing/2014/main" id="{5210FDB6-7FC5-8B80-0CA5-0F3B785BE16A}"/>
              </a:ext>
            </a:extLst>
          </p:cNvPr>
          <p:cNvSpPr txBox="1"/>
          <p:nvPr/>
        </p:nvSpPr>
        <p:spPr>
          <a:xfrm>
            <a:off x="420995" y="1318483"/>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a:latin typeface="Aptos" panose="020B0004020202020204" pitchFamily="34" charset="0"/>
              </a:rPr>
              <a:t>Random Forest</a:t>
            </a:r>
          </a:p>
        </p:txBody>
      </p:sp>
      <p:sp>
        <p:nvSpPr>
          <p:cNvPr id="6" name="ZoneTexte 5">
            <a:extLst>
              <a:ext uri="{FF2B5EF4-FFF2-40B4-BE49-F238E27FC236}">
                <a16:creationId xmlns:a16="http://schemas.microsoft.com/office/drawing/2014/main" id="{9B0C9ACC-3FC0-DE45-7404-AB8905FD212A}"/>
              </a:ext>
            </a:extLst>
          </p:cNvPr>
          <p:cNvSpPr txBox="1"/>
          <p:nvPr/>
        </p:nvSpPr>
        <p:spPr>
          <a:xfrm>
            <a:off x="5062710" y="1318483"/>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a:latin typeface="Aptos" panose="020B0004020202020204" pitchFamily="34" charset="0"/>
              </a:rPr>
              <a:t>Gradient </a:t>
            </a:r>
            <a:r>
              <a:rPr lang="fr-FR" dirty="0" err="1">
                <a:latin typeface="Aptos" panose="020B0004020202020204" pitchFamily="34" charset="0"/>
              </a:rPr>
              <a:t>Boosting</a:t>
            </a:r>
            <a:r>
              <a:rPr lang="fr-FR" dirty="0">
                <a:latin typeface="Aptos" panose="020B0004020202020204" pitchFamily="34" charset="0"/>
              </a:rPr>
              <a:t> :</a:t>
            </a:r>
          </a:p>
        </p:txBody>
      </p:sp>
      <p:pic>
        <p:nvPicPr>
          <p:cNvPr id="10" name="Image 9">
            <a:extLst>
              <a:ext uri="{FF2B5EF4-FFF2-40B4-BE49-F238E27FC236}">
                <a16:creationId xmlns:a16="http://schemas.microsoft.com/office/drawing/2014/main" id="{9AC02F25-447C-A94E-92AF-BDB41E22B907}"/>
              </a:ext>
            </a:extLst>
          </p:cNvPr>
          <p:cNvPicPr>
            <a:picLocks noChangeAspect="1"/>
          </p:cNvPicPr>
          <p:nvPr/>
        </p:nvPicPr>
        <p:blipFill>
          <a:blip r:embed="rId3"/>
          <a:stretch>
            <a:fillRect/>
          </a:stretch>
        </p:blipFill>
        <p:spPr>
          <a:xfrm>
            <a:off x="5015443" y="1807325"/>
            <a:ext cx="4560691" cy="369332"/>
          </a:xfrm>
          <a:prstGeom prst="rect">
            <a:avLst/>
          </a:prstGeom>
        </p:spPr>
      </p:pic>
      <p:pic>
        <p:nvPicPr>
          <p:cNvPr id="14" name="Image 13">
            <a:extLst>
              <a:ext uri="{FF2B5EF4-FFF2-40B4-BE49-F238E27FC236}">
                <a16:creationId xmlns:a16="http://schemas.microsoft.com/office/drawing/2014/main" id="{56466AE1-2816-6B30-C20F-AB0D99DA7DCF}"/>
              </a:ext>
            </a:extLst>
          </p:cNvPr>
          <p:cNvPicPr>
            <a:picLocks noChangeAspect="1"/>
          </p:cNvPicPr>
          <p:nvPr/>
        </p:nvPicPr>
        <p:blipFill>
          <a:blip r:embed="rId4"/>
          <a:stretch>
            <a:fillRect/>
          </a:stretch>
        </p:blipFill>
        <p:spPr>
          <a:xfrm>
            <a:off x="5015443" y="2302652"/>
            <a:ext cx="4582381" cy="2733675"/>
          </a:xfrm>
          <a:prstGeom prst="rect">
            <a:avLst/>
          </a:prstGeom>
        </p:spPr>
      </p:pic>
      <p:pic>
        <p:nvPicPr>
          <p:cNvPr id="17" name="Image 16">
            <a:extLst>
              <a:ext uri="{FF2B5EF4-FFF2-40B4-BE49-F238E27FC236}">
                <a16:creationId xmlns:a16="http://schemas.microsoft.com/office/drawing/2014/main" id="{5008B3F6-449B-E662-C60B-E64DBD63345B}"/>
              </a:ext>
            </a:extLst>
          </p:cNvPr>
          <p:cNvPicPr>
            <a:picLocks noChangeAspect="1"/>
          </p:cNvPicPr>
          <p:nvPr/>
        </p:nvPicPr>
        <p:blipFill>
          <a:blip r:embed="rId5"/>
          <a:stretch>
            <a:fillRect/>
          </a:stretch>
        </p:blipFill>
        <p:spPr>
          <a:xfrm>
            <a:off x="286486" y="2315591"/>
            <a:ext cx="4560691" cy="2720736"/>
          </a:xfrm>
          <a:prstGeom prst="rect">
            <a:avLst/>
          </a:prstGeom>
        </p:spPr>
      </p:pic>
      <p:sp>
        <p:nvSpPr>
          <p:cNvPr id="21" name="ZoneTexte 20">
            <a:extLst>
              <a:ext uri="{FF2B5EF4-FFF2-40B4-BE49-F238E27FC236}">
                <a16:creationId xmlns:a16="http://schemas.microsoft.com/office/drawing/2014/main" id="{AA1E2B9B-8673-24A0-F0C8-69B920A41FAC}"/>
              </a:ext>
            </a:extLst>
          </p:cNvPr>
          <p:cNvSpPr txBox="1"/>
          <p:nvPr/>
        </p:nvSpPr>
        <p:spPr>
          <a:xfrm>
            <a:off x="308176" y="5036327"/>
            <a:ext cx="9289648" cy="646331"/>
          </a:xfrm>
          <a:prstGeom prst="rect">
            <a:avLst/>
          </a:prstGeom>
          <a:noFill/>
        </p:spPr>
        <p:txBody>
          <a:bodyPr wrap="square">
            <a:spAutoFit/>
          </a:bodyPr>
          <a:lstStyle/>
          <a:p>
            <a:pPr marL="171450" indent="-171450">
              <a:buFont typeface="Arial" panose="020B0604020202090204" pitchFamily="34" charset="0"/>
              <a:buChar char="•"/>
            </a:pPr>
            <a:r>
              <a:rPr lang="en-US" sz="1200" dirty="0"/>
              <a:t>`</a:t>
            </a:r>
            <a:r>
              <a:rPr lang="en-US" sz="1200" b="1" dirty="0"/>
              <a:t>Number of reviews on Google [#]` </a:t>
            </a:r>
            <a:r>
              <a:rPr lang="en-US" sz="1200" dirty="0"/>
              <a:t>emerges as the most influential feature, accounting for 33% of the importance.</a:t>
            </a:r>
          </a:p>
          <a:p>
            <a:pPr marL="171450" indent="-171450">
              <a:buFont typeface="Arial" panose="020B0604020202090204" pitchFamily="34" charset="0"/>
              <a:buChar char="•"/>
            </a:pPr>
            <a:r>
              <a:rPr lang="en-US" sz="1200" dirty="0"/>
              <a:t>`</a:t>
            </a:r>
            <a:r>
              <a:rPr lang="en-US" sz="1200" b="1" dirty="0"/>
              <a:t>Margin rate [21; %]` </a:t>
            </a:r>
            <a:r>
              <a:rPr lang="en-US" sz="1200" dirty="0"/>
              <a:t>and `</a:t>
            </a:r>
            <a:r>
              <a:rPr lang="en-US" sz="1200" b="1" dirty="0"/>
              <a:t>Dentist FTE [#]` </a:t>
            </a:r>
            <a:r>
              <a:rPr lang="en-US" sz="1200" dirty="0"/>
              <a:t>remain critical, aligning with the findings from linear models.</a:t>
            </a:r>
          </a:p>
          <a:p>
            <a:pPr marL="171450" indent="-171450">
              <a:buFont typeface="Arial" panose="020B0604020202090204" pitchFamily="34" charset="0"/>
              <a:buChar char="•"/>
            </a:pPr>
            <a:r>
              <a:rPr lang="en-US" sz="1200" dirty="0"/>
              <a:t>`</a:t>
            </a:r>
            <a:r>
              <a:rPr lang="en-US" sz="1200" b="1" dirty="0"/>
              <a:t>Average Google rating</a:t>
            </a:r>
            <a:r>
              <a:rPr lang="en-US" sz="1200" dirty="0"/>
              <a:t>`, while still less impactful than other internal factors, shows a slight increase in importance compared to linear models.</a:t>
            </a:r>
          </a:p>
        </p:txBody>
      </p:sp>
      <p:sp>
        <p:nvSpPr>
          <p:cNvPr id="22" name="Flèche : droite rayée 21">
            <a:extLst>
              <a:ext uri="{FF2B5EF4-FFF2-40B4-BE49-F238E27FC236}">
                <a16:creationId xmlns:a16="http://schemas.microsoft.com/office/drawing/2014/main" id="{DC35EBF2-2BEE-1BFF-710D-6BCDE1B2885A}"/>
              </a:ext>
            </a:extLst>
          </p:cNvPr>
          <p:cNvSpPr/>
          <p:nvPr/>
        </p:nvSpPr>
        <p:spPr>
          <a:xfrm>
            <a:off x="308176" y="6096000"/>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a:extLst>
              <a:ext uri="{FF2B5EF4-FFF2-40B4-BE49-F238E27FC236}">
                <a16:creationId xmlns:a16="http://schemas.microsoft.com/office/drawing/2014/main" id="{80F2AE51-A550-1FB6-747F-38654BEE823D}"/>
              </a:ext>
            </a:extLst>
          </p:cNvPr>
          <p:cNvSpPr txBox="1"/>
          <p:nvPr/>
        </p:nvSpPr>
        <p:spPr>
          <a:xfrm>
            <a:off x="1219200" y="5726667"/>
            <a:ext cx="8186909" cy="1015663"/>
          </a:xfrm>
          <a:prstGeom prst="rect">
            <a:avLst/>
          </a:prstGeom>
          <a:noFill/>
          <a:ln>
            <a:solidFill>
              <a:srgbClr val="156C9C"/>
            </a:solidFill>
          </a:ln>
        </p:spPr>
        <p:txBody>
          <a:bodyPr wrap="square">
            <a:spAutoFit/>
          </a:bodyPr>
          <a:lstStyle/>
          <a:p>
            <a:pPr marL="171450" indent="-171450">
              <a:buFont typeface="Arial" panose="020B0604020202090204" pitchFamily="34" charset="0"/>
              <a:buChar char="•"/>
            </a:pPr>
            <a:r>
              <a:rPr lang="en-US" sz="1200" b="1" dirty="0">
                <a:latin typeface="Aptos" panose="020B0004020202020204" pitchFamily="34" charset="0"/>
              </a:rPr>
              <a:t>Internal</a:t>
            </a:r>
            <a:r>
              <a:rPr lang="en-US" sz="1200" dirty="0">
                <a:latin typeface="Aptos" panose="020B0004020202020204" pitchFamily="34" charset="0"/>
              </a:rPr>
              <a:t> factors consistently emerge as the </a:t>
            </a:r>
            <a:r>
              <a:rPr lang="en-US" sz="1200" dirty="0">
                <a:solidFill>
                  <a:srgbClr val="156C9C"/>
                </a:solidFill>
                <a:latin typeface="Aptos" panose="020B0004020202020204" pitchFamily="34" charset="0"/>
              </a:rPr>
              <a:t>most critical </a:t>
            </a:r>
            <a:r>
              <a:rPr lang="en-US" sz="1200" dirty="0">
                <a:latin typeface="Aptos" panose="020B0004020202020204" pitchFamily="34" charset="0"/>
              </a:rPr>
              <a:t>drivers of revenue across all model like `</a:t>
            </a:r>
            <a:r>
              <a:rPr lang="en-US" sz="1200" b="1" dirty="0">
                <a:latin typeface="Aptos" panose="020B0004020202020204" pitchFamily="34" charset="0"/>
              </a:rPr>
              <a:t>Dentist FTE [#]</a:t>
            </a:r>
            <a:r>
              <a:rPr lang="en-US" sz="1200" dirty="0">
                <a:latin typeface="Aptos" panose="020B0004020202020204" pitchFamily="34" charset="0"/>
              </a:rPr>
              <a:t>`, `</a:t>
            </a:r>
            <a:r>
              <a:rPr lang="en-US" sz="1200" b="1" dirty="0">
                <a:latin typeface="Aptos" panose="020B0004020202020204" pitchFamily="34" charset="0"/>
              </a:rPr>
              <a:t>Number of reviews on Google [#]`, </a:t>
            </a:r>
            <a:r>
              <a:rPr lang="en-US" sz="1200" dirty="0">
                <a:latin typeface="Aptos" panose="020B0004020202020204" pitchFamily="34" charset="0"/>
              </a:rPr>
              <a:t>and `</a:t>
            </a:r>
            <a:r>
              <a:rPr lang="en-US" sz="1200" b="1" dirty="0">
                <a:latin typeface="Aptos" panose="020B0004020202020204" pitchFamily="34" charset="0"/>
              </a:rPr>
              <a:t>Margin rate [21; %]` </a:t>
            </a:r>
            <a:r>
              <a:rPr lang="en-US" sz="1200" dirty="0">
                <a:latin typeface="Aptos" panose="020B0004020202020204" pitchFamily="34" charset="0"/>
              </a:rPr>
              <a:t>that are the top contributors</a:t>
            </a:r>
          </a:p>
          <a:p>
            <a:pPr marL="171450" indent="-171450">
              <a:buFont typeface="Arial" panose="020B0604020202090204" pitchFamily="34" charset="0"/>
              <a:buChar char="•"/>
            </a:pPr>
            <a:endParaRPr lang="en-US" sz="1200" b="1" dirty="0">
              <a:latin typeface="Aptos" panose="020B0004020202020204" pitchFamily="34" charset="0"/>
            </a:endParaRPr>
          </a:p>
          <a:p>
            <a:pPr marL="171450" indent="-171450">
              <a:buFont typeface="Arial" panose="020B0604020202090204" pitchFamily="34" charset="0"/>
              <a:buChar char="•"/>
            </a:pPr>
            <a:r>
              <a:rPr lang="en-US" sz="1200" b="1" dirty="0">
                <a:latin typeface="Aptos" panose="020B0004020202020204" pitchFamily="34" charset="0"/>
              </a:rPr>
              <a:t>External</a:t>
            </a:r>
            <a:r>
              <a:rPr lang="en-US" sz="1200" dirty="0">
                <a:latin typeface="Aptos" panose="020B0004020202020204" pitchFamily="34" charset="0"/>
              </a:rPr>
              <a:t> factors play a </a:t>
            </a:r>
            <a:r>
              <a:rPr lang="en-US" sz="1200" dirty="0">
                <a:solidFill>
                  <a:srgbClr val="156C9C"/>
                </a:solidFill>
                <a:latin typeface="Aptos" panose="020B0004020202020204" pitchFamily="34" charset="0"/>
              </a:rPr>
              <a:t>secondary</a:t>
            </a:r>
            <a:r>
              <a:rPr lang="en-US" sz="1200" dirty="0">
                <a:latin typeface="Aptos" panose="020B0004020202020204" pitchFamily="34" charset="0"/>
              </a:rPr>
              <a:t> role in influencing revenue with demographic variables like `</a:t>
            </a:r>
            <a:r>
              <a:rPr lang="en-US" sz="1200" b="1" dirty="0">
                <a:latin typeface="Aptos" panose="020B0004020202020204" pitchFamily="34" charset="0"/>
              </a:rPr>
              <a:t>Share of patients in the catchment area over 65 [%]</a:t>
            </a:r>
            <a:r>
              <a:rPr lang="en-US" sz="1200" dirty="0">
                <a:latin typeface="Aptos" panose="020B0004020202020204" pitchFamily="34" charset="0"/>
              </a:rPr>
              <a:t>` and `</a:t>
            </a:r>
            <a:r>
              <a:rPr lang="en-US" sz="1200" b="1" dirty="0">
                <a:latin typeface="Aptos" panose="020B0004020202020204" pitchFamily="34" charset="0"/>
              </a:rPr>
              <a:t>Patients in the catchment area [#]` </a:t>
            </a:r>
            <a:r>
              <a:rPr lang="en-US" sz="1200" dirty="0">
                <a:latin typeface="Aptos" panose="020B0004020202020204" pitchFamily="34" charset="0"/>
              </a:rPr>
              <a:t>that are moderately important. </a:t>
            </a:r>
            <a:endParaRPr lang="fr-FR" sz="1200" dirty="0">
              <a:latin typeface="Aptos" panose="020B0004020202020204" pitchFamily="34" charset="0"/>
            </a:endParaRPr>
          </a:p>
        </p:txBody>
      </p:sp>
    </p:spTree>
    <p:extLst>
      <p:ext uri="{BB962C8B-B14F-4D97-AF65-F5344CB8AC3E}">
        <p14:creationId xmlns:p14="http://schemas.microsoft.com/office/powerpoint/2010/main" val="2570292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0CAD5-4A8A-0666-A639-C1F032F87257}"/>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3158349F-E6FB-556F-3425-B368038998E5}"/>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5. Clients Segmentation</a:t>
            </a: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4B81E0D5-620C-C519-27F9-AB4B28BF9AFF}"/>
              </a:ext>
            </a:extLst>
          </p:cNvPr>
          <p:cNvSpPr txBox="1"/>
          <p:nvPr/>
        </p:nvSpPr>
        <p:spPr>
          <a:xfrm>
            <a:off x="420491" y="1137996"/>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solidFill>
                  <a:srgbClr val="8D9299"/>
                </a:solidFill>
                <a:latin typeface="Aptos Display" panose="020B0004020202020204" pitchFamily="34" charset="0"/>
                <a:cs typeface="Arial MT"/>
              </a:rPr>
              <a:t>Unsupervised</a:t>
            </a:r>
            <a:r>
              <a:rPr lang="fr-FR" sz="2100" dirty="0">
                <a:solidFill>
                  <a:srgbClr val="8D9299"/>
                </a:solidFill>
                <a:latin typeface="Aptos Display" panose="020B0004020202020204" pitchFamily="34" charset="0"/>
                <a:cs typeface="Arial MT"/>
              </a:rPr>
              <a:t> </a:t>
            </a:r>
            <a:r>
              <a:rPr lang="fr-FR" sz="2100" dirty="0" err="1">
                <a:solidFill>
                  <a:srgbClr val="8D9299"/>
                </a:solidFill>
                <a:latin typeface="Aptos Display" panose="020B0004020202020204" pitchFamily="34" charset="0"/>
                <a:cs typeface="Arial MT"/>
              </a:rPr>
              <a:t>method</a:t>
            </a:r>
            <a:r>
              <a:rPr lang="fr-FR" sz="2100" dirty="0">
                <a:solidFill>
                  <a:srgbClr val="8D9299"/>
                </a:solidFill>
                <a:latin typeface="Aptos Display" panose="020B0004020202020204" pitchFamily="34" charset="0"/>
                <a:cs typeface="Arial MT"/>
              </a:rPr>
              <a:t> : </a:t>
            </a:r>
            <a:r>
              <a:rPr lang="fr-FR" sz="2100" dirty="0">
                <a:latin typeface="Aptos Display" panose="020B0004020202020204" pitchFamily="34" charset="0"/>
                <a:cs typeface="Arial MT"/>
              </a:rPr>
              <a:t>K-</a:t>
            </a:r>
            <a:r>
              <a:rPr lang="fr-FR" sz="2100" dirty="0" err="1">
                <a:latin typeface="Aptos Display" panose="020B0004020202020204" pitchFamily="34" charset="0"/>
                <a:cs typeface="Arial MT"/>
              </a:rPr>
              <a:t>Means</a:t>
            </a:r>
            <a:endParaRPr sz="2100" dirty="0">
              <a:latin typeface="Aptos Display" panose="020B0004020202020204" pitchFamily="34" charset="0"/>
              <a:cs typeface="Arial MT"/>
            </a:endParaRPr>
          </a:p>
        </p:txBody>
      </p:sp>
      <p:pic>
        <p:nvPicPr>
          <p:cNvPr id="4" name="Image 3">
            <a:extLst>
              <a:ext uri="{FF2B5EF4-FFF2-40B4-BE49-F238E27FC236}">
                <a16:creationId xmlns:a16="http://schemas.microsoft.com/office/drawing/2014/main" id="{BC033717-413C-C0B5-4DB8-902F7B28149F}"/>
              </a:ext>
            </a:extLst>
          </p:cNvPr>
          <p:cNvPicPr>
            <a:picLocks noChangeAspect="1"/>
          </p:cNvPicPr>
          <p:nvPr/>
        </p:nvPicPr>
        <p:blipFill>
          <a:blip r:embed="rId2"/>
          <a:stretch>
            <a:fillRect/>
          </a:stretch>
        </p:blipFill>
        <p:spPr>
          <a:xfrm>
            <a:off x="545170" y="2590800"/>
            <a:ext cx="4146646" cy="2640530"/>
          </a:xfrm>
          <a:prstGeom prst="rect">
            <a:avLst/>
          </a:prstGeom>
        </p:spPr>
      </p:pic>
      <p:pic>
        <p:nvPicPr>
          <p:cNvPr id="6" name="Image 5">
            <a:extLst>
              <a:ext uri="{FF2B5EF4-FFF2-40B4-BE49-F238E27FC236}">
                <a16:creationId xmlns:a16="http://schemas.microsoft.com/office/drawing/2014/main" id="{CB7514EE-9AAF-1580-33C2-D0B416A55AF7}"/>
              </a:ext>
            </a:extLst>
          </p:cNvPr>
          <p:cNvPicPr>
            <a:picLocks noChangeAspect="1"/>
          </p:cNvPicPr>
          <p:nvPr/>
        </p:nvPicPr>
        <p:blipFill>
          <a:blip r:embed="rId3"/>
          <a:stretch>
            <a:fillRect/>
          </a:stretch>
        </p:blipFill>
        <p:spPr>
          <a:xfrm>
            <a:off x="5068691" y="2590800"/>
            <a:ext cx="4127336" cy="2640530"/>
          </a:xfrm>
          <a:prstGeom prst="rect">
            <a:avLst/>
          </a:prstGeom>
        </p:spPr>
      </p:pic>
      <p:sp>
        <p:nvSpPr>
          <p:cNvPr id="7" name="ZoneTexte 6">
            <a:extLst>
              <a:ext uri="{FF2B5EF4-FFF2-40B4-BE49-F238E27FC236}">
                <a16:creationId xmlns:a16="http://schemas.microsoft.com/office/drawing/2014/main" id="{5A2BAA93-322A-F562-30AE-23CA6BED31D5}"/>
              </a:ext>
            </a:extLst>
          </p:cNvPr>
          <p:cNvSpPr txBox="1"/>
          <p:nvPr/>
        </p:nvSpPr>
        <p:spPr>
          <a:xfrm>
            <a:off x="426976" y="1970358"/>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err="1">
                <a:latin typeface="Aptos" panose="020B0004020202020204" pitchFamily="34" charset="0"/>
              </a:rPr>
              <a:t>Elbow</a:t>
            </a:r>
            <a:r>
              <a:rPr lang="fr-FR" dirty="0">
                <a:latin typeface="Aptos" panose="020B0004020202020204" pitchFamily="34" charset="0"/>
              </a:rPr>
              <a:t> Method :</a:t>
            </a:r>
          </a:p>
        </p:txBody>
      </p:sp>
      <p:sp>
        <p:nvSpPr>
          <p:cNvPr id="8" name="ZoneTexte 7">
            <a:extLst>
              <a:ext uri="{FF2B5EF4-FFF2-40B4-BE49-F238E27FC236}">
                <a16:creationId xmlns:a16="http://schemas.microsoft.com/office/drawing/2014/main" id="{459B73D7-2CB2-D970-B689-A7702E44B679}"/>
              </a:ext>
            </a:extLst>
          </p:cNvPr>
          <p:cNvSpPr txBox="1"/>
          <p:nvPr/>
        </p:nvSpPr>
        <p:spPr>
          <a:xfrm>
            <a:off x="5068691" y="1970358"/>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err="1">
                <a:latin typeface="Aptos" panose="020B0004020202020204" pitchFamily="34" charset="0"/>
              </a:rPr>
              <a:t>Silouette</a:t>
            </a:r>
            <a:r>
              <a:rPr lang="fr-FR" dirty="0">
                <a:latin typeface="Aptos" panose="020B0004020202020204" pitchFamily="34" charset="0"/>
              </a:rPr>
              <a:t> Score :</a:t>
            </a:r>
          </a:p>
        </p:txBody>
      </p:sp>
      <p:sp>
        <p:nvSpPr>
          <p:cNvPr id="22" name="Flèche : droite rayée 21">
            <a:extLst>
              <a:ext uri="{FF2B5EF4-FFF2-40B4-BE49-F238E27FC236}">
                <a16:creationId xmlns:a16="http://schemas.microsoft.com/office/drawing/2014/main" id="{DC35EBF2-2BEE-1BFF-710D-6BCDE1B2885A}"/>
              </a:ext>
            </a:extLst>
          </p:cNvPr>
          <p:cNvSpPr/>
          <p:nvPr/>
        </p:nvSpPr>
        <p:spPr>
          <a:xfrm>
            <a:off x="4114800" y="5581504"/>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13FBA82E-862A-3B60-9501-B903BE456B55}"/>
              </a:ext>
            </a:extLst>
          </p:cNvPr>
          <p:cNvSpPr txBox="1"/>
          <p:nvPr/>
        </p:nvSpPr>
        <p:spPr>
          <a:xfrm>
            <a:off x="5113276" y="5581504"/>
            <a:ext cx="685800" cy="276999"/>
          </a:xfrm>
          <a:prstGeom prst="rect">
            <a:avLst/>
          </a:prstGeom>
          <a:noFill/>
          <a:ln>
            <a:solidFill>
              <a:srgbClr val="156C9C"/>
            </a:solidFill>
          </a:ln>
        </p:spPr>
        <p:txBody>
          <a:bodyPr wrap="square">
            <a:spAutoFit/>
          </a:bodyPr>
          <a:lstStyle/>
          <a:p>
            <a:pPr algn="ctr"/>
            <a:r>
              <a:rPr lang="en-US" sz="1200" b="1" dirty="0">
                <a:latin typeface="Aptos" panose="020B0004020202020204" pitchFamily="34" charset="0"/>
              </a:rPr>
              <a:t>K = 3</a:t>
            </a:r>
            <a:endParaRPr lang="fr-FR" sz="1200" dirty="0">
              <a:latin typeface="Aptos" panose="020B0004020202020204" pitchFamily="34" charset="0"/>
            </a:endParaRPr>
          </a:p>
        </p:txBody>
      </p:sp>
    </p:spTree>
    <p:extLst>
      <p:ext uri="{BB962C8B-B14F-4D97-AF65-F5344CB8AC3E}">
        <p14:creationId xmlns:p14="http://schemas.microsoft.com/office/powerpoint/2010/main" val="109169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7B19-4BC5-5DCB-82B1-0EA233D4B063}"/>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58BAD852-4F99-C9E2-CE66-CD9CAE144C8C}"/>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5. Clients Segmentation</a:t>
            </a:r>
          </a:p>
          <a:p>
            <a:endParaRPr lang="fr-FR" kern="0" dirty="0">
              <a:solidFill>
                <a:srgbClr val="156C9C"/>
              </a:solidFill>
              <a:latin typeface="Aptos SemiBold" panose="020B0004020202020204" pitchFamily="34" charset="0"/>
            </a:endParaRPr>
          </a:p>
        </p:txBody>
      </p:sp>
      <p:pic>
        <p:nvPicPr>
          <p:cNvPr id="5" name="Image 4">
            <a:extLst>
              <a:ext uri="{FF2B5EF4-FFF2-40B4-BE49-F238E27FC236}">
                <a16:creationId xmlns:a16="http://schemas.microsoft.com/office/drawing/2014/main" id="{C4E90999-5C3D-7020-DDF2-7A7C20C7E00F}"/>
              </a:ext>
            </a:extLst>
          </p:cNvPr>
          <p:cNvPicPr>
            <a:picLocks noChangeAspect="1"/>
          </p:cNvPicPr>
          <p:nvPr/>
        </p:nvPicPr>
        <p:blipFill>
          <a:blip r:embed="rId2"/>
          <a:stretch>
            <a:fillRect/>
          </a:stretch>
        </p:blipFill>
        <p:spPr>
          <a:xfrm>
            <a:off x="400765" y="2438400"/>
            <a:ext cx="4155312" cy="3048000"/>
          </a:xfrm>
          <a:prstGeom prst="rect">
            <a:avLst/>
          </a:prstGeom>
        </p:spPr>
      </p:pic>
      <p:sp>
        <p:nvSpPr>
          <p:cNvPr id="10" name="object 3">
            <a:extLst>
              <a:ext uri="{FF2B5EF4-FFF2-40B4-BE49-F238E27FC236}">
                <a16:creationId xmlns:a16="http://schemas.microsoft.com/office/drawing/2014/main" id="{DDF326ED-866D-BAE2-8A4E-6B3CC083B110}"/>
              </a:ext>
            </a:extLst>
          </p:cNvPr>
          <p:cNvSpPr txBox="1"/>
          <p:nvPr/>
        </p:nvSpPr>
        <p:spPr>
          <a:xfrm>
            <a:off x="420491" y="1137996"/>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solidFill>
                  <a:srgbClr val="8D9299"/>
                </a:solidFill>
                <a:latin typeface="Aptos Display" panose="020B0004020202020204" pitchFamily="34" charset="0"/>
                <a:cs typeface="Arial MT"/>
              </a:rPr>
              <a:t>Unsupervised</a:t>
            </a:r>
            <a:r>
              <a:rPr lang="fr-FR" sz="2100" dirty="0">
                <a:solidFill>
                  <a:srgbClr val="8D9299"/>
                </a:solidFill>
                <a:latin typeface="Aptos Display" panose="020B0004020202020204" pitchFamily="34" charset="0"/>
                <a:cs typeface="Arial MT"/>
              </a:rPr>
              <a:t> </a:t>
            </a:r>
            <a:r>
              <a:rPr lang="fr-FR" sz="2100" dirty="0" err="1">
                <a:solidFill>
                  <a:srgbClr val="8D9299"/>
                </a:solidFill>
                <a:latin typeface="Aptos Display" panose="020B0004020202020204" pitchFamily="34" charset="0"/>
                <a:cs typeface="Arial MT"/>
              </a:rPr>
              <a:t>method</a:t>
            </a:r>
            <a:r>
              <a:rPr lang="fr-FR" sz="2100" dirty="0">
                <a:solidFill>
                  <a:srgbClr val="8D9299"/>
                </a:solidFill>
                <a:latin typeface="Aptos Display" panose="020B0004020202020204" pitchFamily="34" charset="0"/>
                <a:cs typeface="Arial MT"/>
              </a:rPr>
              <a:t> : </a:t>
            </a:r>
            <a:r>
              <a:rPr lang="fr-FR" sz="2100" dirty="0">
                <a:latin typeface="Aptos Display" panose="020B0004020202020204" pitchFamily="34" charset="0"/>
                <a:cs typeface="Arial MT"/>
              </a:rPr>
              <a:t>K-</a:t>
            </a:r>
            <a:r>
              <a:rPr lang="fr-FR" sz="2100" dirty="0" err="1">
                <a:latin typeface="Aptos Display" panose="020B0004020202020204" pitchFamily="34" charset="0"/>
                <a:cs typeface="Arial MT"/>
              </a:rPr>
              <a:t>Means</a:t>
            </a:r>
            <a:endParaRPr sz="2100" dirty="0">
              <a:latin typeface="Aptos Display" panose="020B0004020202020204" pitchFamily="34" charset="0"/>
              <a:cs typeface="Arial MT"/>
            </a:endParaRPr>
          </a:p>
        </p:txBody>
      </p:sp>
      <p:sp>
        <p:nvSpPr>
          <p:cNvPr id="11" name="ZoneTexte 10">
            <a:extLst>
              <a:ext uri="{FF2B5EF4-FFF2-40B4-BE49-F238E27FC236}">
                <a16:creationId xmlns:a16="http://schemas.microsoft.com/office/drawing/2014/main" id="{016C86DE-4D44-D701-B3B3-F5209B60F285}"/>
              </a:ext>
            </a:extLst>
          </p:cNvPr>
          <p:cNvSpPr txBox="1"/>
          <p:nvPr/>
        </p:nvSpPr>
        <p:spPr>
          <a:xfrm>
            <a:off x="426976" y="1970358"/>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a:latin typeface="Aptos" panose="020B0004020202020204" pitchFamily="34" charset="0"/>
              </a:rPr>
              <a:t>PCA Analysis :</a:t>
            </a:r>
          </a:p>
        </p:txBody>
      </p:sp>
      <p:sp>
        <p:nvSpPr>
          <p:cNvPr id="12" name="ZoneTexte 11">
            <a:extLst>
              <a:ext uri="{FF2B5EF4-FFF2-40B4-BE49-F238E27FC236}">
                <a16:creationId xmlns:a16="http://schemas.microsoft.com/office/drawing/2014/main" id="{83657C72-A3B4-AB72-7032-0942D7965354}"/>
              </a:ext>
            </a:extLst>
          </p:cNvPr>
          <p:cNvSpPr txBox="1"/>
          <p:nvPr/>
        </p:nvSpPr>
        <p:spPr>
          <a:xfrm>
            <a:off x="5068691" y="1970358"/>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a:latin typeface="Aptos" panose="020B0004020202020204" pitchFamily="34" charset="0"/>
              </a:rPr>
              <a:t>Clusters </a:t>
            </a:r>
            <a:r>
              <a:rPr lang="fr-FR" dirty="0" err="1">
                <a:latin typeface="Aptos" panose="020B0004020202020204" pitchFamily="34" charset="0"/>
              </a:rPr>
              <a:t>Visualization</a:t>
            </a:r>
            <a:r>
              <a:rPr lang="fr-FR" dirty="0">
                <a:latin typeface="Aptos" panose="020B0004020202020204" pitchFamily="34" charset="0"/>
              </a:rPr>
              <a:t>:</a:t>
            </a:r>
          </a:p>
        </p:txBody>
      </p:sp>
      <p:pic>
        <p:nvPicPr>
          <p:cNvPr id="14" name="Image 13">
            <a:extLst>
              <a:ext uri="{FF2B5EF4-FFF2-40B4-BE49-F238E27FC236}">
                <a16:creationId xmlns:a16="http://schemas.microsoft.com/office/drawing/2014/main" id="{75567407-DF62-61D9-8DC5-1AE84BFD2772}"/>
              </a:ext>
            </a:extLst>
          </p:cNvPr>
          <p:cNvPicPr>
            <a:picLocks noChangeAspect="1"/>
          </p:cNvPicPr>
          <p:nvPr/>
        </p:nvPicPr>
        <p:blipFill>
          <a:blip r:embed="rId3"/>
          <a:stretch>
            <a:fillRect/>
          </a:stretch>
        </p:blipFill>
        <p:spPr>
          <a:xfrm>
            <a:off x="5075176" y="2438400"/>
            <a:ext cx="3815786" cy="3047999"/>
          </a:xfrm>
          <a:prstGeom prst="rect">
            <a:avLst/>
          </a:prstGeom>
        </p:spPr>
      </p:pic>
    </p:spTree>
    <p:extLst>
      <p:ext uri="{BB962C8B-B14F-4D97-AF65-F5344CB8AC3E}">
        <p14:creationId xmlns:p14="http://schemas.microsoft.com/office/powerpoint/2010/main" val="3263685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D3E46-9B04-C946-8ECD-0AF1630D14A5}"/>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DB39E533-E1D3-7FC9-2F2E-1CFBCC9313AA}"/>
              </a:ext>
            </a:extLst>
          </p:cNvPr>
          <p:cNvSpPr txBox="1">
            <a:spLocks/>
          </p:cNvSpPr>
          <p:nvPr/>
        </p:nvSpPr>
        <p:spPr>
          <a:xfrm>
            <a:off x="425355" y="404665"/>
            <a:ext cx="8261445" cy="415498"/>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1. </a:t>
            </a:r>
            <a:r>
              <a:rPr lang="fr-FR" kern="0" dirty="0" err="1">
                <a:solidFill>
                  <a:srgbClr val="156C9C"/>
                </a:solidFill>
                <a:latin typeface="Aptos SemiBold" panose="020B0004020202020204" pitchFamily="34" charset="0"/>
              </a:rPr>
              <a:t>Contextualization</a:t>
            </a:r>
            <a:endParaRPr lang="fr-FR" kern="0" dirty="0">
              <a:solidFill>
                <a:srgbClr val="156C9C"/>
              </a:solidFill>
              <a:latin typeface="Aptos SemiBold" panose="020B0004020202020204" pitchFamily="34" charset="0"/>
            </a:endParaRPr>
          </a:p>
        </p:txBody>
      </p:sp>
      <p:sp>
        <p:nvSpPr>
          <p:cNvPr id="78" name="object 3">
            <a:extLst>
              <a:ext uri="{FF2B5EF4-FFF2-40B4-BE49-F238E27FC236}">
                <a16:creationId xmlns:a16="http://schemas.microsoft.com/office/drawing/2014/main" id="{BA6E013B-277F-35B4-25DF-F961058725AE}"/>
              </a:ext>
            </a:extLst>
          </p:cNvPr>
          <p:cNvSpPr txBox="1"/>
          <p:nvPr/>
        </p:nvSpPr>
        <p:spPr>
          <a:xfrm>
            <a:off x="686612" y="1065471"/>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Problem </a:t>
            </a:r>
            <a:r>
              <a:rPr lang="fr-FR" sz="2100" dirty="0" err="1">
                <a:solidFill>
                  <a:srgbClr val="8D9299"/>
                </a:solidFill>
                <a:latin typeface="Aptos Display" panose="020B0004020202020204" pitchFamily="34" charset="0"/>
                <a:cs typeface="Arial MT"/>
              </a:rPr>
              <a:t>statement</a:t>
            </a:r>
            <a:r>
              <a:rPr lang="fr-FR" sz="2100" dirty="0">
                <a:solidFill>
                  <a:srgbClr val="8D9299"/>
                </a:solidFill>
                <a:latin typeface="Aptos Display" panose="020B0004020202020204" pitchFamily="34" charset="0"/>
                <a:cs typeface="Arial MT"/>
              </a:rPr>
              <a:t> :</a:t>
            </a:r>
            <a:endParaRPr sz="2100" dirty="0">
              <a:latin typeface="Aptos Display" panose="020B0004020202020204" pitchFamily="34" charset="0"/>
              <a:cs typeface="Arial MT"/>
            </a:endParaRPr>
          </a:p>
        </p:txBody>
      </p:sp>
      <p:sp>
        <p:nvSpPr>
          <p:cNvPr id="80" name="object 3">
            <a:extLst>
              <a:ext uri="{FF2B5EF4-FFF2-40B4-BE49-F238E27FC236}">
                <a16:creationId xmlns:a16="http://schemas.microsoft.com/office/drawing/2014/main" id="{2C5B0E61-9FFE-3DBF-A4AF-FBCBA7DFA3AD}"/>
              </a:ext>
            </a:extLst>
          </p:cNvPr>
          <p:cNvSpPr txBox="1"/>
          <p:nvPr/>
        </p:nvSpPr>
        <p:spPr>
          <a:xfrm>
            <a:off x="677087" y="1430178"/>
            <a:ext cx="8570875" cy="843821"/>
          </a:xfrm>
          <a:prstGeom prst="rect">
            <a:avLst/>
          </a:prstGeom>
        </p:spPr>
        <p:txBody>
          <a:bodyPr vert="horz" wrap="square" lIns="0" tIns="12700" rIns="0" bIns="0" rtlCol="0">
            <a:spAutoFit/>
          </a:bodyPr>
          <a:lstStyle/>
          <a:p>
            <a:pPr marL="12700" algn="just">
              <a:lnSpc>
                <a:spcPct val="100000"/>
              </a:lnSpc>
              <a:spcBef>
                <a:spcPts val="100"/>
              </a:spcBef>
            </a:pPr>
            <a:r>
              <a:rPr lang="en-US" dirty="0">
                <a:latin typeface="Aptos" panose="020B0004020202020204" pitchFamily="34" charset="0"/>
              </a:rPr>
              <a:t>The client, a private dental clinic chain, seeks to understand what drives its centers’ performance and to what extent it is influenced by operational (</a:t>
            </a:r>
            <a:r>
              <a:rPr lang="en-US" b="1" dirty="0">
                <a:latin typeface="Aptos" panose="020B0004020202020204" pitchFamily="34" charset="0"/>
              </a:rPr>
              <a:t>internal</a:t>
            </a:r>
            <a:r>
              <a:rPr lang="en-US" dirty="0">
                <a:latin typeface="Aptos" panose="020B0004020202020204" pitchFamily="34" charset="0"/>
              </a:rPr>
              <a:t>) factors versus </a:t>
            </a:r>
            <a:r>
              <a:rPr lang="en-US" b="1" dirty="0">
                <a:latin typeface="Aptos" panose="020B0004020202020204" pitchFamily="34" charset="0"/>
              </a:rPr>
              <a:t>external</a:t>
            </a:r>
            <a:r>
              <a:rPr lang="en-US" dirty="0">
                <a:latin typeface="Aptos" panose="020B0004020202020204" pitchFamily="34" charset="0"/>
              </a:rPr>
              <a:t> contextual factors.</a:t>
            </a:r>
            <a:endParaRPr dirty="0">
              <a:latin typeface="Aptos" panose="020B0004020202020204" pitchFamily="34" charset="0"/>
              <a:cs typeface="Arial MT"/>
            </a:endParaRPr>
          </a:p>
        </p:txBody>
      </p:sp>
      <p:sp>
        <p:nvSpPr>
          <p:cNvPr id="124" name="object 3">
            <a:extLst>
              <a:ext uri="{FF2B5EF4-FFF2-40B4-BE49-F238E27FC236}">
                <a16:creationId xmlns:a16="http://schemas.microsoft.com/office/drawing/2014/main" id="{B2B19A55-9DB5-4471-43E7-1B9476D7FE23}"/>
              </a:ext>
            </a:extLst>
          </p:cNvPr>
          <p:cNvSpPr txBox="1"/>
          <p:nvPr/>
        </p:nvSpPr>
        <p:spPr>
          <a:xfrm>
            <a:off x="677087" y="2449856"/>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Objectifs :</a:t>
            </a:r>
            <a:endParaRPr sz="2100" dirty="0">
              <a:latin typeface="Aptos Display" panose="020B0004020202020204" pitchFamily="34" charset="0"/>
              <a:cs typeface="Arial MT"/>
            </a:endParaRPr>
          </a:p>
        </p:txBody>
      </p:sp>
      <p:sp>
        <p:nvSpPr>
          <p:cNvPr id="125" name="object 3">
            <a:extLst>
              <a:ext uri="{FF2B5EF4-FFF2-40B4-BE49-F238E27FC236}">
                <a16:creationId xmlns:a16="http://schemas.microsoft.com/office/drawing/2014/main" id="{301F9FDF-82AD-AA88-AD6D-AF988E4DEEA7}"/>
              </a:ext>
            </a:extLst>
          </p:cNvPr>
          <p:cNvSpPr txBox="1"/>
          <p:nvPr/>
        </p:nvSpPr>
        <p:spPr>
          <a:xfrm>
            <a:off x="667562" y="2814563"/>
            <a:ext cx="8570875" cy="1159292"/>
          </a:xfrm>
          <a:prstGeom prst="rect">
            <a:avLst/>
          </a:prstGeom>
        </p:spPr>
        <p:txBody>
          <a:bodyPr vert="horz" wrap="square" lIns="0" tIns="12700" rIns="0" bIns="0" rtlCol="0">
            <a:spAutoFit/>
          </a:bodyPr>
          <a:lstStyle/>
          <a:p>
            <a:pPr marL="298450" indent="-285750" algn="just">
              <a:lnSpc>
                <a:spcPct val="100000"/>
              </a:lnSpc>
              <a:spcBef>
                <a:spcPts val="100"/>
              </a:spcBef>
              <a:buFont typeface="Arial" panose="020B0604020202090204" pitchFamily="34" charset="0"/>
              <a:buChar char="•"/>
            </a:pPr>
            <a:r>
              <a:rPr lang="en-US" dirty="0">
                <a:latin typeface="Aptos" panose="020B0004020202020204" pitchFamily="34" charset="0"/>
              </a:rPr>
              <a:t>Understand Key Drivers of Performance</a:t>
            </a:r>
          </a:p>
          <a:p>
            <a:pPr marL="298450" indent="-285750" algn="just">
              <a:lnSpc>
                <a:spcPct val="100000"/>
              </a:lnSpc>
              <a:spcBef>
                <a:spcPts val="100"/>
              </a:spcBef>
              <a:buFont typeface="Arial" panose="020B0604020202090204" pitchFamily="34" charset="0"/>
              <a:buChar char="•"/>
            </a:pPr>
            <a:r>
              <a:rPr lang="fr-FR" dirty="0" err="1">
                <a:latin typeface="Aptos" panose="020B0004020202020204" pitchFamily="34" charset="0"/>
              </a:rPr>
              <a:t>Provide</a:t>
            </a:r>
            <a:r>
              <a:rPr lang="fr-FR" dirty="0">
                <a:latin typeface="Aptos" panose="020B0004020202020204" pitchFamily="34" charset="0"/>
              </a:rPr>
              <a:t> </a:t>
            </a:r>
            <a:r>
              <a:rPr lang="fr-FR" dirty="0" err="1">
                <a:latin typeface="Aptos" panose="020B0004020202020204" pitchFamily="34" charset="0"/>
              </a:rPr>
              <a:t>Actionable</a:t>
            </a:r>
            <a:r>
              <a:rPr lang="fr-FR" dirty="0">
                <a:latin typeface="Aptos" panose="020B0004020202020204" pitchFamily="34" charset="0"/>
              </a:rPr>
              <a:t> Insights</a:t>
            </a:r>
          </a:p>
          <a:p>
            <a:pPr marL="298450" indent="-285750" algn="just">
              <a:lnSpc>
                <a:spcPct val="100000"/>
              </a:lnSpc>
              <a:spcBef>
                <a:spcPts val="100"/>
              </a:spcBef>
              <a:buFont typeface="Arial" panose="020B0604020202090204" pitchFamily="34" charset="0"/>
              <a:buChar char="•"/>
            </a:pPr>
            <a:r>
              <a:rPr lang="fr-FR" dirty="0" err="1">
                <a:latin typeface="Aptos" panose="020B0004020202020204" pitchFamily="34" charset="0"/>
              </a:rPr>
              <a:t>Evaluate</a:t>
            </a:r>
            <a:r>
              <a:rPr lang="fr-FR" dirty="0">
                <a:latin typeface="Aptos" panose="020B0004020202020204" pitchFamily="34" charset="0"/>
              </a:rPr>
              <a:t> </a:t>
            </a:r>
            <a:r>
              <a:rPr lang="fr-FR" dirty="0" err="1">
                <a:latin typeface="Aptos" panose="020B0004020202020204" pitchFamily="34" charset="0"/>
              </a:rPr>
              <a:t>Competitive</a:t>
            </a:r>
            <a:r>
              <a:rPr lang="fr-FR" dirty="0">
                <a:latin typeface="Aptos" panose="020B0004020202020204" pitchFamily="34" charset="0"/>
              </a:rPr>
              <a:t> </a:t>
            </a:r>
            <a:r>
              <a:rPr lang="fr-FR" dirty="0" err="1">
                <a:latin typeface="Aptos" panose="020B0004020202020204" pitchFamily="34" charset="0"/>
              </a:rPr>
              <a:t>Landscape</a:t>
            </a:r>
            <a:endParaRPr lang="fr-FR" dirty="0">
              <a:latin typeface="Aptos" panose="020B0004020202020204" pitchFamily="34" charset="0"/>
            </a:endParaRPr>
          </a:p>
          <a:p>
            <a:pPr marL="298450" indent="-285750" algn="just">
              <a:lnSpc>
                <a:spcPct val="100000"/>
              </a:lnSpc>
              <a:spcBef>
                <a:spcPts val="100"/>
              </a:spcBef>
              <a:buFont typeface="Arial" panose="020B0604020202090204" pitchFamily="34" charset="0"/>
              <a:buChar char="•"/>
            </a:pPr>
            <a:r>
              <a:rPr lang="fr-FR" dirty="0">
                <a:latin typeface="Aptos" panose="020B0004020202020204" pitchFamily="34" charset="0"/>
              </a:rPr>
              <a:t>Support Decision-</a:t>
            </a:r>
            <a:r>
              <a:rPr lang="fr-FR" dirty="0" err="1">
                <a:latin typeface="Aptos" panose="020B0004020202020204" pitchFamily="34" charset="0"/>
              </a:rPr>
              <a:t>Making</a:t>
            </a:r>
            <a:r>
              <a:rPr lang="fr-FR" dirty="0">
                <a:latin typeface="Aptos" panose="020B0004020202020204" pitchFamily="34" charset="0"/>
              </a:rPr>
              <a:t> with Data</a:t>
            </a:r>
            <a:endParaRPr dirty="0">
              <a:latin typeface="Aptos" panose="020B0004020202020204" pitchFamily="34" charset="0"/>
              <a:cs typeface="Arial MT"/>
            </a:endParaRPr>
          </a:p>
        </p:txBody>
      </p:sp>
      <p:grpSp>
        <p:nvGrpSpPr>
          <p:cNvPr id="127" name="Groupe 126">
            <a:extLst>
              <a:ext uri="{FF2B5EF4-FFF2-40B4-BE49-F238E27FC236}">
                <a16:creationId xmlns:a16="http://schemas.microsoft.com/office/drawing/2014/main" id="{33286143-4660-6999-BD03-8F634693D690}"/>
              </a:ext>
            </a:extLst>
          </p:cNvPr>
          <p:cNvGrpSpPr/>
          <p:nvPr/>
        </p:nvGrpSpPr>
        <p:grpSpPr>
          <a:xfrm>
            <a:off x="1498858" y="4651188"/>
            <a:ext cx="6908283" cy="1938916"/>
            <a:chOff x="1447800" y="2743200"/>
            <a:chExt cx="6977613" cy="1947190"/>
          </a:xfrm>
        </p:grpSpPr>
        <p:grpSp>
          <p:nvGrpSpPr>
            <p:cNvPr id="1024" name="Groupe 1023">
              <a:extLst>
                <a:ext uri="{FF2B5EF4-FFF2-40B4-BE49-F238E27FC236}">
                  <a16:creationId xmlns:a16="http://schemas.microsoft.com/office/drawing/2014/main" id="{DEB94ADA-07D3-A72C-F5FC-8FEF2D9F68C6}"/>
                </a:ext>
              </a:extLst>
            </p:cNvPr>
            <p:cNvGrpSpPr/>
            <p:nvPr/>
          </p:nvGrpSpPr>
          <p:grpSpPr>
            <a:xfrm>
              <a:off x="1447800" y="2743200"/>
              <a:ext cx="1870881" cy="1875854"/>
              <a:chOff x="3803427" y="2895600"/>
              <a:chExt cx="2316632" cy="2305479"/>
            </a:xfrm>
          </p:grpSpPr>
          <p:sp>
            <p:nvSpPr>
              <p:cNvPr id="1042" name="Ellipse 1041">
                <a:extLst>
                  <a:ext uri="{FF2B5EF4-FFF2-40B4-BE49-F238E27FC236}">
                    <a16:creationId xmlns:a16="http://schemas.microsoft.com/office/drawing/2014/main" id="{D78FE9B2-198D-348C-A509-37CE43F13448}"/>
                  </a:ext>
                </a:extLst>
              </p:cNvPr>
              <p:cNvSpPr/>
              <p:nvPr/>
            </p:nvSpPr>
            <p:spPr>
              <a:xfrm>
                <a:off x="4646121" y="3948604"/>
                <a:ext cx="1233120" cy="1252475"/>
              </a:xfrm>
              <a:prstGeom prst="ellipse">
                <a:avLst/>
              </a:prstGeom>
              <a:solidFill>
                <a:srgbClr val="156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3" name="object 20"/>
              <p:cNvSpPr txBox="1"/>
              <p:nvPr/>
            </p:nvSpPr>
            <p:spPr>
              <a:xfrm>
                <a:off x="3917750" y="3245543"/>
                <a:ext cx="1344929" cy="644407"/>
              </a:xfrm>
              <a:prstGeom prst="rect">
                <a:avLst/>
              </a:prstGeom>
            </p:spPr>
            <p:txBody>
              <a:bodyPr vert="horz" wrap="square" lIns="0" tIns="13335" rIns="0" bIns="0" rtlCol="0">
                <a:spAutoFit/>
              </a:bodyPr>
              <a:lstStyle/>
              <a:p>
                <a:pPr marL="12700">
                  <a:lnSpc>
                    <a:spcPct val="100000"/>
                  </a:lnSpc>
                  <a:spcBef>
                    <a:spcPts val="105"/>
                  </a:spcBef>
                </a:pPr>
                <a:r>
                  <a:rPr lang="fr-FR" sz="4100" dirty="0">
                    <a:solidFill>
                      <a:srgbClr val="156C9C"/>
                    </a:solidFill>
                    <a:latin typeface="Arial MT"/>
                    <a:cs typeface="Arial MT"/>
                  </a:rPr>
                  <a:t>71</a:t>
                </a:r>
                <a:endParaRPr sz="4100" dirty="0">
                  <a:latin typeface="Arial MT"/>
                  <a:cs typeface="Arial MT"/>
                </a:endParaRPr>
              </a:p>
            </p:txBody>
          </p:sp>
          <p:sp>
            <p:nvSpPr>
              <p:cNvPr id="1044" name="object 21"/>
              <p:cNvSpPr txBox="1"/>
              <p:nvPr/>
            </p:nvSpPr>
            <p:spPr>
              <a:xfrm>
                <a:off x="4775129" y="3441776"/>
                <a:ext cx="1344930" cy="204544"/>
              </a:xfrm>
              <a:prstGeom prst="rect">
                <a:avLst/>
              </a:prstGeom>
            </p:spPr>
            <p:txBody>
              <a:bodyPr vert="horz" wrap="square" lIns="0" tIns="12065" rIns="0" bIns="0" rtlCol="0">
                <a:spAutoFit/>
              </a:bodyPr>
              <a:lstStyle/>
              <a:p>
                <a:pPr marL="12700">
                  <a:lnSpc>
                    <a:spcPts val="1485"/>
                  </a:lnSpc>
                  <a:spcBef>
                    <a:spcPts val="95"/>
                  </a:spcBef>
                </a:pPr>
                <a:r>
                  <a:rPr lang="fr-FR" sz="1300" dirty="0">
                    <a:solidFill>
                      <a:srgbClr val="156C9C"/>
                    </a:solidFill>
                    <a:latin typeface="Arial MT"/>
                    <a:cs typeface="Arial MT"/>
                  </a:rPr>
                  <a:t>Centers in France</a:t>
                </a:r>
                <a:endParaRPr sz="1300" dirty="0">
                  <a:latin typeface="Arial MT"/>
                  <a:cs typeface="Arial MT"/>
                </a:endParaRPr>
              </a:p>
            </p:txBody>
          </p:sp>
          <p:sp>
            <p:nvSpPr>
              <p:cNvPr id="1045" name="object 31"/>
              <p:cNvSpPr/>
              <p:nvPr/>
            </p:nvSpPr>
            <p:spPr>
              <a:xfrm>
                <a:off x="3803427" y="2895600"/>
                <a:ext cx="2075814" cy="2063114"/>
              </a:xfrm>
              <a:custGeom>
                <a:avLst/>
                <a:gdLst/>
                <a:ahLst/>
                <a:cxnLst/>
                <a:rect l="l" t="t" r="r" b="b"/>
                <a:pathLst>
                  <a:path w="2075814" h="2063114">
                    <a:moveTo>
                      <a:pt x="874951" y="2062782"/>
                    </a:moveTo>
                    <a:lnTo>
                      <a:pt x="828204" y="2054275"/>
                    </a:lnTo>
                    <a:lnTo>
                      <a:pt x="782328" y="2043775"/>
                    </a:lnTo>
                    <a:lnTo>
                      <a:pt x="737362" y="2031334"/>
                    </a:lnTo>
                    <a:lnTo>
                      <a:pt x="693343" y="2017005"/>
                    </a:lnTo>
                    <a:lnTo>
                      <a:pt x="650309" y="2000840"/>
                    </a:lnTo>
                    <a:lnTo>
                      <a:pt x="608299" y="1982891"/>
                    </a:lnTo>
                    <a:lnTo>
                      <a:pt x="567350" y="1963211"/>
                    </a:lnTo>
                    <a:lnTo>
                      <a:pt x="527501" y="1941852"/>
                    </a:lnTo>
                    <a:lnTo>
                      <a:pt x="488790" y="1918867"/>
                    </a:lnTo>
                    <a:lnTo>
                      <a:pt x="451254" y="1894308"/>
                    </a:lnTo>
                    <a:lnTo>
                      <a:pt x="414933" y="1868228"/>
                    </a:lnTo>
                    <a:lnTo>
                      <a:pt x="379863" y="1840678"/>
                    </a:lnTo>
                    <a:lnTo>
                      <a:pt x="346083" y="1811711"/>
                    </a:lnTo>
                    <a:lnTo>
                      <a:pt x="313631" y="1781380"/>
                    </a:lnTo>
                    <a:lnTo>
                      <a:pt x="282546" y="1749737"/>
                    </a:lnTo>
                    <a:lnTo>
                      <a:pt x="252864" y="1716835"/>
                    </a:lnTo>
                    <a:lnTo>
                      <a:pt x="224625" y="1682725"/>
                    </a:lnTo>
                    <a:lnTo>
                      <a:pt x="197866" y="1647460"/>
                    </a:lnTo>
                    <a:lnTo>
                      <a:pt x="172626" y="1611093"/>
                    </a:lnTo>
                    <a:lnTo>
                      <a:pt x="148942" y="1573676"/>
                    </a:lnTo>
                    <a:lnTo>
                      <a:pt x="126853" y="1535261"/>
                    </a:lnTo>
                    <a:lnTo>
                      <a:pt x="106396" y="1495901"/>
                    </a:lnTo>
                    <a:lnTo>
                      <a:pt x="87610" y="1455649"/>
                    </a:lnTo>
                    <a:lnTo>
                      <a:pt x="70533" y="1414555"/>
                    </a:lnTo>
                    <a:lnTo>
                      <a:pt x="55203" y="1372674"/>
                    </a:lnTo>
                    <a:lnTo>
                      <a:pt x="41657" y="1330057"/>
                    </a:lnTo>
                    <a:lnTo>
                      <a:pt x="29935" y="1286757"/>
                    </a:lnTo>
                    <a:lnTo>
                      <a:pt x="20073" y="1242825"/>
                    </a:lnTo>
                    <a:lnTo>
                      <a:pt x="12111" y="1198316"/>
                    </a:lnTo>
                    <a:lnTo>
                      <a:pt x="6086" y="1153280"/>
                    </a:lnTo>
                    <a:lnTo>
                      <a:pt x="2036" y="1107770"/>
                    </a:lnTo>
                    <a:lnTo>
                      <a:pt x="0" y="1061840"/>
                    </a:lnTo>
                    <a:lnTo>
                      <a:pt x="14" y="1015540"/>
                    </a:lnTo>
                    <a:lnTo>
                      <a:pt x="2119" y="968924"/>
                    </a:lnTo>
                    <a:lnTo>
                      <a:pt x="6351" y="922043"/>
                    </a:lnTo>
                    <a:lnTo>
                      <a:pt x="12748" y="874951"/>
                    </a:lnTo>
                    <a:lnTo>
                      <a:pt x="21255" y="828204"/>
                    </a:lnTo>
                    <a:lnTo>
                      <a:pt x="31755" y="782328"/>
                    </a:lnTo>
                    <a:lnTo>
                      <a:pt x="44196" y="737362"/>
                    </a:lnTo>
                    <a:lnTo>
                      <a:pt x="58525" y="693343"/>
                    </a:lnTo>
                    <a:lnTo>
                      <a:pt x="74691" y="650309"/>
                    </a:lnTo>
                    <a:lnTo>
                      <a:pt x="92639" y="608299"/>
                    </a:lnTo>
                    <a:lnTo>
                      <a:pt x="112319" y="567350"/>
                    </a:lnTo>
                    <a:lnTo>
                      <a:pt x="133678" y="527501"/>
                    </a:lnTo>
                    <a:lnTo>
                      <a:pt x="156663" y="488790"/>
                    </a:lnTo>
                    <a:lnTo>
                      <a:pt x="181222" y="451254"/>
                    </a:lnTo>
                    <a:lnTo>
                      <a:pt x="207303" y="414933"/>
                    </a:lnTo>
                    <a:lnTo>
                      <a:pt x="234852" y="379863"/>
                    </a:lnTo>
                    <a:lnTo>
                      <a:pt x="263819" y="346083"/>
                    </a:lnTo>
                    <a:lnTo>
                      <a:pt x="294150" y="313631"/>
                    </a:lnTo>
                    <a:lnTo>
                      <a:pt x="325793" y="282546"/>
                    </a:lnTo>
                    <a:lnTo>
                      <a:pt x="358695" y="252864"/>
                    </a:lnTo>
                    <a:lnTo>
                      <a:pt x="392805" y="224625"/>
                    </a:lnTo>
                    <a:lnTo>
                      <a:pt x="428070" y="197866"/>
                    </a:lnTo>
                    <a:lnTo>
                      <a:pt x="464437" y="172626"/>
                    </a:lnTo>
                    <a:lnTo>
                      <a:pt x="501854" y="148942"/>
                    </a:lnTo>
                    <a:lnTo>
                      <a:pt x="540269" y="126853"/>
                    </a:lnTo>
                    <a:lnTo>
                      <a:pt x="579629" y="106396"/>
                    </a:lnTo>
                    <a:lnTo>
                      <a:pt x="619882" y="87610"/>
                    </a:lnTo>
                    <a:lnTo>
                      <a:pt x="660975" y="70533"/>
                    </a:lnTo>
                    <a:lnTo>
                      <a:pt x="702856" y="55203"/>
                    </a:lnTo>
                    <a:lnTo>
                      <a:pt x="745473" y="41657"/>
                    </a:lnTo>
                    <a:lnTo>
                      <a:pt x="788774" y="29935"/>
                    </a:lnTo>
                    <a:lnTo>
                      <a:pt x="832705" y="20073"/>
                    </a:lnTo>
                    <a:lnTo>
                      <a:pt x="877215" y="12111"/>
                    </a:lnTo>
                    <a:lnTo>
                      <a:pt x="922250" y="6086"/>
                    </a:lnTo>
                    <a:lnTo>
                      <a:pt x="967760" y="2036"/>
                    </a:lnTo>
                    <a:lnTo>
                      <a:pt x="1013691" y="0"/>
                    </a:lnTo>
                    <a:lnTo>
                      <a:pt x="1059990" y="14"/>
                    </a:lnTo>
                    <a:lnTo>
                      <a:pt x="1106607" y="2119"/>
                    </a:lnTo>
                    <a:lnTo>
                      <a:pt x="1153487" y="6351"/>
                    </a:lnTo>
                    <a:lnTo>
                      <a:pt x="1200579" y="12748"/>
                    </a:lnTo>
                    <a:lnTo>
                      <a:pt x="1247326" y="21255"/>
                    </a:lnTo>
                    <a:lnTo>
                      <a:pt x="1293202" y="31755"/>
                    </a:lnTo>
                    <a:lnTo>
                      <a:pt x="1338168" y="44196"/>
                    </a:lnTo>
                    <a:lnTo>
                      <a:pt x="1382188" y="58525"/>
                    </a:lnTo>
                    <a:lnTo>
                      <a:pt x="1425221" y="74691"/>
                    </a:lnTo>
                    <a:lnTo>
                      <a:pt x="1467231" y="92639"/>
                    </a:lnTo>
                    <a:lnTo>
                      <a:pt x="1508180" y="112319"/>
                    </a:lnTo>
                    <a:lnTo>
                      <a:pt x="1548029" y="133678"/>
                    </a:lnTo>
                    <a:lnTo>
                      <a:pt x="1586740" y="156663"/>
                    </a:lnTo>
                    <a:lnTo>
                      <a:pt x="1624276" y="181222"/>
                    </a:lnTo>
                    <a:lnTo>
                      <a:pt x="1660598" y="207303"/>
                    </a:lnTo>
                    <a:lnTo>
                      <a:pt x="1695667" y="234852"/>
                    </a:lnTo>
                    <a:lnTo>
                      <a:pt x="1729447" y="263819"/>
                    </a:lnTo>
                    <a:lnTo>
                      <a:pt x="1761899" y="294150"/>
                    </a:lnTo>
                    <a:lnTo>
                      <a:pt x="1792984" y="325793"/>
                    </a:lnTo>
                    <a:lnTo>
                      <a:pt x="1822666" y="358695"/>
                    </a:lnTo>
                    <a:lnTo>
                      <a:pt x="1850905" y="392805"/>
                    </a:lnTo>
                    <a:lnTo>
                      <a:pt x="1877664" y="428070"/>
                    </a:lnTo>
                    <a:lnTo>
                      <a:pt x="1902904" y="464437"/>
                    </a:lnTo>
                    <a:lnTo>
                      <a:pt x="1926588" y="501854"/>
                    </a:lnTo>
                    <a:lnTo>
                      <a:pt x="1948677" y="540269"/>
                    </a:lnTo>
                    <a:lnTo>
                      <a:pt x="1969134" y="579629"/>
                    </a:lnTo>
                    <a:lnTo>
                      <a:pt x="1987920" y="619882"/>
                    </a:lnTo>
                    <a:lnTo>
                      <a:pt x="2004997" y="660975"/>
                    </a:lnTo>
                    <a:lnTo>
                      <a:pt x="2020327" y="702856"/>
                    </a:lnTo>
                    <a:lnTo>
                      <a:pt x="2033873" y="745473"/>
                    </a:lnTo>
                    <a:lnTo>
                      <a:pt x="2045595" y="788774"/>
                    </a:lnTo>
                    <a:lnTo>
                      <a:pt x="2055457" y="832705"/>
                    </a:lnTo>
                    <a:lnTo>
                      <a:pt x="2063419" y="877215"/>
                    </a:lnTo>
                    <a:lnTo>
                      <a:pt x="2069444" y="922250"/>
                    </a:lnTo>
                    <a:lnTo>
                      <a:pt x="2073494" y="967760"/>
                    </a:lnTo>
                    <a:lnTo>
                      <a:pt x="2075531" y="1013691"/>
                    </a:lnTo>
                    <a:lnTo>
                      <a:pt x="2075516" y="1059990"/>
                    </a:lnTo>
                    <a:lnTo>
                      <a:pt x="2073411" y="1106607"/>
                    </a:lnTo>
                    <a:lnTo>
                      <a:pt x="2069180" y="1153487"/>
                    </a:lnTo>
                    <a:lnTo>
                      <a:pt x="2062782" y="1200579"/>
                    </a:lnTo>
                    <a:lnTo>
                      <a:pt x="2054368" y="1246680"/>
                    </a:lnTo>
                    <a:lnTo>
                      <a:pt x="2043859" y="1292400"/>
                    </a:lnTo>
                  </a:path>
                </a:pathLst>
              </a:custGeom>
              <a:ln w="15240">
                <a:solidFill>
                  <a:srgbClr val="156C9C"/>
                </a:solidFill>
                <a:prstDash val="sysDot"/>
              </a:ln>
            </p:spPr>
            <p:txBody>
              <a:bodyPr wrap="square" lIns="0" tIns="0" rIns="0" bIns="0" rtlCol="0"/>
              <a:lstStyle/>
              <a:p>
                <a:endParaRPr/>
              </a:p>
            </p:txBody>
          </p:sp>
          <p:pic>
            <p:nvPicPr>
              <p:cNvPr id="1046" name="Picture 6" descr="Hospital Logo PNGs for Free Download">
                <a:extLst>
                  <a:ext uri="{FF2B5EF4-FFF2-40B4-BE49-F238E27FC236}">
                    <a16:creationId xmlns:a16="http://schemas.microsoft.com/office/drawing/2014/main" id="{D6A3D664-2E08-2E8D-A946-3891A8F18ABE}"/>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5000" b="74490" l="13265" r="85000">
                            <a14:foregroundMark x1="42653" y1="31939" x2="42653" y2="31939"/>
                            <a14:foregroundMark x1="41224" y1="30204" x2="40306" y2="45510"/>
                            <a14:foregroundMark x1="46429" y1="29898" x2="60816" y2="26122"/>
                            <a14:foregroundMark x1="60816" y1="26122" x2="57551" y2="39286"/>
                            <a14:foregroundMark x1="69592" y1="47245" x2="62551" y2="62857"/>
                            <a14:foregroundMark x1="62551" y1="62857" x2="62551" y2="63571"/>
                            <a14:foregroundMark x1="26531" y1="70918" x2="30918" y2="70918"/>
                            <a14:foregroundMark x1="78367" y1="70612" x2="58469" y2="71531"/>
                            <a14:foregroundMark x1="85102" y1="74490" x2="16837" y2="73878"/>
                            <a14:foregroundMark x1="13367" y1="73878" x2="13367" y2="73878"/>
                            <a14:foregroundMark x1="51122" y1="25000" x2="51122" y2="25000"/>
                          </a14:backgroundRemoval>
                        </a14:imgEffect>
                      </a14:imgLayer>
                    </a14:imgProps>
                  </a:ext>
                  <a:ext uri="{28A0092B-C50C-407E-A947-70E740481C1C}">
                    <a14:useLocalDpi xmlns:a14="http://schemas.microsoft.com/office/drawing/2010/main" val="0"/>
                  </a:ext>
                </a:extLst>
              </a:blip>
              <a:srcRect l="11114" t="22471" r="10888" b="22471"/>
              <a:stretch/>
            </p:blipFill>
            <p:spPr bwMode="auto">
              <a:xfrm>
                <a:off x="4791189" y="4208373"/>
                <a:ext cx="942984" cy="665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e 1024">
              <a:extLst>
                <a:ext uri="{FF2B5EF4-FFF2-40B4-BE49-F238E27FC236}">
                  <a16:creationId xmlns:a16="http://schemas.microsoft.com/office/drawing/2014/main" id="{5229907B-EE1A-9C05-7EED-589FEE1180FC}"/>
                </a:ext>
              </a:extLst>
            </p:cNvPr>
            <p:cNvGrpSpPr/>
            <p:nvPr/>
          </p:nvGrpSpPr>
          <p:grpSpPr>
            <a:xfrm>
              <a:off x="4001166" y="2778868"/>
              <a:ext cx="1870881" cy="1875854"/>
              <a:chOff x="4001166" y="2778868"/>
              <a:chExt cx="1870881" cy="1875854"/>
            </a:xfrm>
          </p:grpSpPr>
          <p:grpSp>
            <p:nvGrpSpPr>
              <p:cNvPr id="1036" name="Groupe 1035">
                <a:extLst>
                  <a:ext uri="{FF2B5EF4-FFF2-40B4-BE49-F238E27FC236}">
                    <a16:creationId xmlns:a16="http://schemas.microsoft.com/office/drawing/2014/main" id="{9D0294E7-3360-9ACA-C585-62731CDFE387}"/>
                  </a:ext>
                </a:extLst>
              </p:cNvPr>
              <p:cNvGrpSpPr/>
              <p:nvPr/>
            </p:nvGrpSpPr>
            <p:grpSpPr>
              <a:xfrm>
                <a:off x="4001166" y="2778868"/>
                <a:ext cx="1870881" cy="1875854"/>
                <a:chOff x="3803427" y="2895600"/>
                <a:chExt cx="2316632" cy="2305479"/>
              </a:xfrm>
            </p:grpSpPr>
            <p:sp>
              <p:nvSpPr>
                <p:cNvPr id="1038" name="Ellipse 1037">
                  <a:extLst>
                    <a:ext uri="{FF2B5EF4-FFF2-40B4-BE49-F238E27FC236}">
                      <a16:creationId xmlns:a16="http://schemas.microsoft.com/office/drawing/2014/main" id="{27712E43-FD0F-498E-5D72-7BDD36AC0384}"/>
                    </a:ext>
                  </a:extLst>
                </p:cNvPr>
                <p:cNvSpPr/>
                <p:nvPr/>
              </p:nvSpPr>
              <p:spPr>
                <a:xfrm>
                  <a:off x="4646121" y="3948604"/>
                  <a:ext cx="1233120" cy="1252475"/>
                </a:xfrm>
                <a:prstGeom prst="ellipse">
                  <a:avLst/>
                </a:prstGeom>
                <a:solidFill>
                  <a:srgbClr val="156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9" name="object 20">
                  <a:extLst>
                    <a:ext uri="{FF2B5EF4-FFF2-40B4-BE49-F238E27FC236}">
                      <a16:creationId xmlns:a16="http://schemas.microsoft.com/office/drawing/2014/main" id="{2810BA73-96F5-5CAA-EE51-CADAED731DB4}"/>
                    </a:ext>
                  </a:extLst>
                </p:cNvPr>
                <p:cNvSpPr txBox="1"/>
                <p:nvPr/>
              </p:nvSpPr>
              <p:spPr>
                <a:xfrm>
                  <a:off x="3917750" y="3245543"/>
                  <a:ext cx="1344929" cy="791995"/>
                </a:xfrm>
                <a:prstGeom prst="rect">
                  <a:avLst/>
                </a:prstGeom>
              </p:spPr>
              <p:txBody>
                <a:bodyPr vert="horz" wrap="square" lIns="0" tIns="13335" rIns="0" bIns="0" rtlCol="0">
                  <a:spAutoFit/>
                </a:bodyPr>
                <a:lstStyle/>
                <a:p>
                  <a:pPr marL="12700">
                    <a:lnSpc>
                      <a:spcPct val="100000"/>
                    </a:lnSpc>
                    <a:spcBef>
                      <a:spcPts val="105"/>
                    </a:spcBef>
                  </a:pPr>
                  <a:r>
                    <a:rPr lang="fr-FR" sz="4100" dirty="0">
                      <a:solidFill>
                        <a:srgbClr val="156C9C"/>
                      </a:solidFill>
                      <a:latin typeface="Arial MT"/>
                      <a:cs typeface="Arial MT"/>
                    </a:rPr>
                    <a:t> 7</a:t>
                  </a:r>
                  <a:endParaRPr sz="4100" dirty="0">
                    <a:latin typeface="Arial MT"/>
                    <a:cs typeface="Arial MT"/>
                  </a:endParaRPr>
                </a:p>
              </p:txBody>
            </p:sp>
            <p:sp>
              <p:nvSpPr>
                <p:cNvPr id="1040" name="object 21">
                  <a:extLst>
                    <a:ext uri="{FF2B5EF4-FFF2-40B4-BE49-F238E27FC236}">
                      <a16:creationId xmlns:a16="http://schemas.microsoft.com/office/drawing/2014/main" id="{35B1B5FD-C848-1F8A-A172-E1C9B486E2D2}"/>
                    </a:ext>
                  </a:extLst>
                </p:cNvPr>
                <p:cNvSpPr txBox="1"/>
                <p:nvPr/>
              </p:nvSpPr>
              <p:spPr>
                <a:xfrm>
                  <a:off x="4775130" y="3441776"/>
                  <a:ext cx="1344929" cy="487807"/>
                </a:xfrm>
                <a:prstGeom prst="rect">
                  <a:avLst/>
                </a:prstGeom>
              </p:spPr>
              <p:txBody>
                <a:bodyPr vert="horz" wrap="square" lIns="0" tIns="12065" rIns="0" bIns="0" rtlCol="0">
                  <a:spAutoFit/>
                </a:bodyPr>
                <a:lstStyle/>
                <a:p>
                  <a:pPr marL="12700">
                    <a:lnSpc>
                      <a:spcPts val="1485"/>
                    </a:lnSpc>
                    <a:spcBef>
                      <a:spcPts val="95"/>
                    </a:spcBef>
                  </a:pPr>
                  <a:r>
                    <a:rPr lang="fr-FR" sz="1300" dirty="0" err="1">
                      <a:solidFill>
                        <a:srgbClr val="156C9C"/>
                      </a:solidFill>
                      <a:latin typeface="Arial MT"/>
                      <a:cs typeface="Arial MT"/>
                    </a:rPr>
                    <a:t>Internal</a:t>
                  </a:r>
                  <a:r>
                    <a:rPr lang="fr-FR" sz="1300" dirty="0">
                      <a:solidFill>
                        <a:srgbClr val="156C9C"/>
                      </a:solidFill>
                      <a:latin typeface="Arial MT"/>
                      <a:cs typeface="Arial MT"/>
                    </a:rPr>
                    <a:t> </a:t>
                  </a:r>
                  <a:r>
                    <a:rPr lang="fr-FR" sz="1300" dirty="0" err="1">
                      <a:solidFill>
                        <a:srgbClr val="156C9C"/>
                      </a:solidFill>
                      <a:latin typeface="Arial MT"/>
                      <a:cs typeface="Arial MT"/>
                    </a:rPr>
                    <a:t>factors</a:t>
                  </a:r>
                  <a:endParaRPr sz="1300" dirty="0">
                    <a:latin typeface="Arial MT"/>
                    <a:cs typeface="Arial MT"/>
                  </a:endParaRPr>
                </a:p>
              </p:txBody>
            </p:sp>
            <p:sp>
              <p:nvSpPr>
                <p:cNvPr id="1041" name="object 31">
                  <a:extLst>
                    <a:ext uri="{FF2B5EF4-FFF2-40B4-BE49-F238E27FC236}">
                      <a16:creationId xmlns:a16="http://schemas.microsoft.com/office/drawing/2014/main" id="{FF68AC60-21B2-0DDF-73F7-E2B59FCAE407}"/>
                    </a:ext>
                  </a:extLst>
                </p:cNvPr>
                <p:cNvSpPr/>
                <p:nvPr/>
              </p:nvSpPr>
              <p:spPr>
                <a:xfrm>
                  <a:off x="3803427" y="2895600"/>
                  <a:ext cx="2075814" cy="2063114"/>
                </a:xfrm>
                <a:custGeom>
                  <a:avLst/>
                  <a:gdLst/>
                  <a:ahLst/>
                  <a:cxnLst/>
                  <a:rect l="l" t="t" r="r" b="b"/>
                  <a:pathLst>
                    <a:path w="2075814" h="2063114">
                      <a:moveTo>
                        <a:pt x="874951" y="2062782"/>
                      </a:moveTo>
                      <a:lnTo>
                        <a:pt x="828204" y="2054275"/>
                      </a:lnTo>
                      <a:lnTo>
                        <a:pt x="782328" y="2043775"/>
                      </a:lnTo>
                      <a:lnTo>
                        <a:pt x="737362" y="2031334"/>
                      </a:lnTo>
                      <a:lnTo>
                        <a:pt x="693343" y="2017005"/>
                      </a:lnTo>
                      <a:lnTo>
                        <a:pt x="650309" y="2000840"/>
                      </a:lnTo>
                      <a:lnTo>
                        <a:pt x="608299" y="1982891"/>
                      </a:lnTo>
                      <a:lnTo>
                        <a:pt x="567350" y="1963211"/>
                      </a:lnTo>
                      <a:lnTo>
                        <a:pt x="527501" y="1941852"/>
                      </a:lnTo>
                      <a:lnTo>
                        <a:pt x="488790" y="1918867"/>
                      </a:lnTo>
                      <a:lnTo>
                        <a:pt x="451254" y="1894308"/>
                      </a:lnTo>
                      <a:lnTo>
                        <a:pt x="414933" y="1868228"/>
                      </a:lnTo>
                      <a:lnTo>
                        <a:pt x="379863" y="1840678"/>
                      </a:lnTo>
                      <a:lnTo>
                        <a:pt x="346083" y="1811711"/>
                      </a:lnTo>
                      <a:lnTo>
                        <a:pt x="313631" y="1781380"/>
                      </a:lnTo>
                      <a:lnTo>
                        <a:pt x="282546" y="1749737"/>
                      </a:lnTo>
                      <a:lnTo>
                        <a:pt x="252864" y="1716835"/>
                      </a:lnTo>
                      <a:lnTo>
                        <a:pt x="224625" y="1682725"/>
                      </a:lnTo>
                      <a:lnTo>
                        <a:pt x="197866" y="1647460"/>
                      </a:lnTo>
                      <a:lnTo>
                        <a:pt x="172626" y="1611093"/>
                      </a:lnTo>
                      <a:lnTo>
                        <a:pt x="148942" y="1573676"/>
                      </a:lnTo>
                      <a:lnTo>
                        <a:pt x="126853" y="1535261"/>
                      </a:lnTo>
                      <a:lnTo>
                        <a:pt x="106396" y="1495901"/>
                      </a:lnTo>
                      <a:lnTo>
                        <a:pt x="87610" y="1455649"/>
                      </a:lnTo>
                      <a:lnTo>
                        <a:pt x="70533" y="1414555"/>
                      </a:lnTo>
                      <a:lnTo>
                        <a:pt x="55203" y="1372674"/>
                      </a:lnTo>
                      <a:lnTo>
                        <a:pt x="41657" y="1330057"/>
                      </a:lnTo>
                      <a:lnTo>
                        <a:pt x="29935" y="1286757"/>
                      </a:lnTo>
                      <a:lnTo>
                        <a:pt x="20073" y="1242825"/>
                      </a:lnTo>
                      <a:lnTo>
                        <a:pt x="12111" y="1198316"/>
                      </a:lnTo>
                      <a:lnTo>
                        <a:pt x="6086" y="1153280"/>
                      </a:lnTo>
                      <a:lnTo>
                        <a:pt x="2036" y="1107770"/>
                      </a:lnTo>
                      <a:lnTo>
                        <a:pt x="0" y="1061840"/>
                      </a:lnTo>
                      <a:lnTo>
                        <a:pt x="14" y="1015540"/>
                      </a:lnTo>
                      <a:lnTo>
                        <a:pt x="2119" y="968924"/>
                      </a:lnTo>
                      <a:lnTo>
                        <a:pt x="6351" y="922043"/>
                      </a:lnTo>
                      <a:lnTo>
                        <a:pt x="12748" y="874951"/>
                      </a:lnTo>
                      <a:lnTo>
                        <a:pt x="21255" y="828204"/>
                      </a:lnTo>
                      <a:lnTo>
                        <a:pt x="31755" y="782328"/>
                      </a:lnTo>
                      <a:lnTo>
                        <a:pt x="44196" y="737362"/>
                      </a:lnTo>
                      <a:lnTo>
                        <a:pt x="58525" y="693343"/>
                      </a:lnTo>
                      <a:lnTo>
                        <a:pt x="74691" y="650309"/>
                      </a:lnTo>
                      <a:lnTo>
                        <a:pt x="92639" y="608299"/>
                      </a:lnTo>
                      <a:lnTo>
                        <a:pt x="112319" y="567350"/>
                      </a:lnTo>
                      <a:lnTo>
                        <a:pt x="133678" y="527501"/>
                      </a:lnTo>
                      <a:lnTo>
                        <a:pt x="156663" y="488790"/>
                      </a:lnTo>
                      <a:lnTo>
                        <a:pt x="181222" y="451254"/>
                      </a:lnTo>
                      <a:lnTo>
                        <a:pt x="207303" y="414933"/>
                      </a:lnTo>
                      <a:lnTo>
                        <a:pt x="234852" y="379863"/>
                      </a:lnTo>
                      <a:lnTo>
                        <a:pt x="263819" y="346083"/>
                      </a:lnTo>
                      <a:lnTo>
                        <a:pt x="294150" y="313631"/>
                      </a:lnTo>
                      <a:lnTo>
                        <a:pt x="325793" y="282546"/>
                      </a:lnTo>
                      <a:lnTo>
                        <a:pt x="358695" y="252864"/>
                      </a:lnTo>
                      <a:lnTo>
                        <a:pt x="392805" y="224625"/>
                      </a:lnTo>
                      <a:lnTo>
                        <a:pt x="428070" y="197866"/>
                      </a:lnTo>
                      <a:lnTo>
                        <a:pt x="464437" y="172626"/>
                      </a:lnTo>
                      <a:lnTo>
                        <a:pt x="501854" y="148942"/>
                      </a:lnTo>
                      <a:lnTo>
                        <a:pt x="540269" y="126853"/>
                      </a:lnTo>
                      <a:lnTo>
                        <a:pt x="579629" y="106396"/>
                      </a:lnTo>
                      <a:lnTo>
                        <a:pt x="619882" y="87610"/>
                      </a:lnTo>
                      <a:lnTo>
                        <a:pt x="660975" y="70533"/>
                      </a:lnTo>
                      <a:lnTo>
                        <a:pt x="702856" y="55203"/>
                      </a:lnTo>
                      <a:lnTo>
                        <a:pt x="745473" y="41657"/>
                      </a:lnTo>
                      <a:lnTo>
                        <a:pt x="788774" y="29935"/>
                      </a:lnTo>
                      <a:lnTo>
                        <a:pt x="832705" y="20073"/>
                      </a:lnTo>
                      <a:lnTo>
                        <a:pt x="877215" y="12111"/>
                      </a:lnTo>
                      <a:lnTo>
                        <a:pt x="922250" y="6086"/>
                      </a:lnTo>
                      <a:lnTo>
                        <a:pt x="967760" y="2036"/>
                      </a:lnTo>
                      <a:lnTo>
                        <a:pt x="1013691" y="0"/>
                      </a:lnTo>
                      <a:lnTo>
                        <a:pt x="1059990" y="14"/>
                      </a:lnTo>
                      <a:lnTo>
                        <a:pt x="1106607" y="2119"/>
                      </a:lnTo>
                      <a:lnTo>
                        <a:pt x="1153487" y="6351"/>
                      </a:lnTo>
                      <a:lnTo>
                        <a:pt x="1200579" y="12748"/>
                      </a:lnTo>
                      <a:lnTo>
                        <a:pt x="1247326" y="21255"/>
                      </a:lnTo>
                      <a:lnTo>
                        <a:pt x="1293202" y="31755"/>
                      </a:lnTo>
                      <a:lnTo>
                        <a:pt x="1338168" y="44196"/>
                      </a:lnTo>
                      <a:lnTo>
                        <a:pt x="1382188" y="58525"/>
                      </a:lnTo>
                      <a:lnTo>
                        <a:pt x="1425221" y="74691"/>
                      </a:lnTo>
                      <a:lnTo>
                        <a:pt x="1467231" y="92639"/>
                      </a:lnTo>
                      <a:lnTo>
                        <a:pt x="1508180" y="112319"/>
                      </a:lnTo>
                      <a:lnTo>
                        <a:pt x="1548029" y="133678"/>
                      </a:lnTo>
                      <a:lnTo>
                        <a:pt x="1586740" y="156663"/>
                      </a:lnTo>
                      <a:lnTo>
                        <a:pt x="1624276" y="181222"/>
                      </a:lnTo>
                      <a:lnTo>
                        <a:pt x="1660598" y="207303"/>
                      </a:lnTo>
                      <a:lnTo>
                        <a:pt x="1695667" y="234852"/>
                      </a:lnTo>
                      <a:lnTo>
                        <a:pt x="1729447" y="263819"/>
                      </a:lnTo>
                      <a:lnTo>
                        <a:pt x="1761899" y="294150"/>
                      </a:lnTo>
                      <a:lnTo>
                        <a:pt x="1792984" y="325793"/>
                      </a:lnTo>
                      <a:lnTo>
                        <a:pt x="1822666" y="358695"/>
                      </a:lnTo>
                      <a:lnTo>
                        <a:pt x="1850905" y="392805"/>
                      </a:lnTo>
                      <a:lnTo>
                        <a:pt x="1877664" y="428070"/>
                      </a:lnTo>
                      <a:lnTo>
                        <a:pt x="1902904" y="464437"/>
                      </a:lnTo>
                      <a:lnTo>
                        <a:pt x="1926588" y="501854"/>
                      </a:lnTo>
                      <a:lnTo>
                        <a:pt x="1948677" y="540269"/>
                      </a:lnTo>
                      <a:lnTo>
                        <a:pt x="1969134" y="579629"/>
                      </a:lnTo>
                      <a:lnTo>
                        <a:pt x="1987920" y="619882"/>
                      </a:lnTo>
                      <a:lnTo>
                        <a:pt x="2004997" y="660975"/>
                      </a:lnTo>
                      <a:lnTo>
                        <a:pt x="2020327" y="702856"/>
                      </a:lnTo>
                      <a:lnTo>
                        <a:pt x="2033873" y="745473"/>
                      </a:lnTo>
                      <a:lnTo>
                        <a:pt x="2045595" y="788774"/>
                      </a:lnTo>
                      <a:lnTo>
                        <a:pt x="2055457" y="832705"/>
                      </a:lnTo>
                      <a:lnTo>
                        <a:pt x="2063419" y="877215"/>
                      </a:lnTo>
                      <a:lnTo>
                        <a:pt x="2069444" y="922250"/>
                      </a:lnTo>
                      <a:lnTo>
                        <a:pt x="2073494" y="967760"/>
                      </a:lnTo>
                      <a:lnTo>
                        <a:pt x="2075531" y="1013691"/>
                      </a:lnTo>
                      <a:lnTo>
                        <a:pt x="2075516" y="1059990"/>
                      </a:lnTo>
                      <a:lnTo>
                        <a:pt x="2073411" y="1106607"/>
                      </a:lnTo>
                      <a:lnTo>
                        <a:pt x="2069180" y="1153487"/>
                      </a:lnTo>
                      <a:lnTo>
                        <a:pt x="2062782" y="1200579"/>
                      </a:lnTo>
                      <a:lnTo>
                        <a:pt x="2054368" y="1246680"/>
                      </a:lnTo>
                      <a:lnTo>
                        <a:pt x="2043859" y="1292400"/>
                      </a:lnTo>
                    </a:path>
                  </a:pathLst>
                </a:custGeom>
                <a:ln w="15240">
                  <a:solidFill>
                    <a:srgbClr val="156C9C"/>
                  </a:solidFill>
                  <a:prstDash val="sysDot"/>
                </a:ln>
              </p:spPr>
              <p:txBody>
                <a:bodyPr wrap="square" lIns="0" tIns="0" rIns="0" bIns="0" rtlCol="0"/>
                <a:lstStyle/>
                <a:p>
                  <a:endParaRPr/>
                </a:p>
              </p:txBody>
            </p:sp>
          </p:grpSp>
          <p:pic>
            <p:nvPicPr>
              <p:cNvPr id="1037" name="Image 1036" descr="Une image contenant symbole, Graphique, logo, Police&#10;&#10;Description générée automatiquement">
                <a:extLst>
                  <a:ext uri="{FF2B5EF4-FFF2-40B4-BE49-F238E27FC236}">
                    <a16:creationId xmlns:a16="http://schemas.microsoft.com/office/drawing/2014/main" id="{6DB3BDDE-E419-3704-9CFC-A5021F4B7252}"/>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46875" y1="51758" x2="46875" y2="51758"/>
                          </a14:backgroundRemoval>
                        </a14:imgEffect>
                      </a14:imgLayer>
                    </a14:imgProps>
                  </a:ext>
                  <a:ext uri="{28A0092B-C50C-407E-A947-70E740481C1C}">
                    <a14:useLocalDpi xmlns:a14="http://schemas.microsoft.com/office/drawing/2010/main" val="0"/>
                  </a:ext>
                </a:extLst>
              </a:blip>
              <a:stretch>
                <a:fillRect/>
              </a:stretch>
            </p:blipFill>
            <p:spPr>
              <a:xfrm>
                <a:off x="4764592" y="3748406"/>
                <a:ext cx="807716" cy="807716"/>
              </a:xfrm>
              <a:prstGeom prst="rect">
                <a:avLst/>
              </a:prstGeom>
            </p:spPr>
          </p:pic>
        </p:grpSp>
        <p:grpSp>
          <p:nvGrpSpPr>
            <p:cNvPr id="1027" name="Groupe 1026">
              <a:extLst>
                <a:ext uri="{FF2B5EF4-FFF2-40B4-BE49-F238E27FC236}">
                  <a16:creationId xmlns:a16="http://schemas.microsoft.com/office/drawing/2014/main" id="{67E4F4F4-5364-E412-508C-9578A16D69BB}"/>
                </a:ext>
              </a:extLst>
            </p:cNvPr>
            <p:cNvGrpSpPr/>
            <p:nvPr/>
          </p:nvGrpSpPr>
          <p:grpSpPr>
            <a:xfrm>
              <a:off x="6554532" y="2814536"/>
              <a:ext cx="1870881" cy="1875854"/>
              <a:chOff x="6554532" y="2814536"/>
              <a:chExt cx="1870881" cy="1875854"/>
            </a:xfrm>
          </p:grpSpPr>
          <p:grpSp>
            <p:nvGrpSpPr>
              <p:cNvPr id="1029" name="Groupe 1028">
                <a:extLst>
                  <a:ext uri="{FF2B5EF4-FFF2-40B4-BE49-F238E27FC236}">
                    <a16:creationId xmlns:a16="http://schemas.microsoft.com/office/drawing/2014/main" id="{3602528E-A1F1-B634-9E3F-96C89CA86970}"/>
                  </a:ext>
                </a:extLst>
              </p:cNvPr>
              <p:cNvGrpSpPr/>
              <p:nvPr/>
            </p:nvGrpSpPr>
            <p:grpSpPr>
              <a:xfrm>
                <a:off x="6554532" y="2814536"/>
                <a:ext cx="1870881" cy="1875854"/>
                <a:chOff x="3803427" y="2895600"/>
                <a:chExt cx="2316632" cy="2305479"/>
              </a:xfrm>
            </p:grpSpPr>
            <p:sp>
              <p:nvSpPr>
                <p:cNvPr id="1032" name="Ellipse 1031">
                  <a:extLst>
                    <a:ext uri="{FF2B5EF4-FFF2-40B4-BE49-F238E27FC236}">
                      <a16:creationId xmlns:a16="http://schemas.microsoft.com/office/drawing/2014/main" id="{F33BEE49-5F82-EAD7-2ECD-D355E1EBBC11}"/>
                    </a:ext>
                  </a:extLst>
                </p:cNvPr>
                <p:cNvSpPr/>
                <p:nvPr/>
              </p:nvSpPr>
              <p:spPr>
                <a:xfrm>
                  <a:off x="4646121" y="3948604"/>
                  <a:ext cx="1233120" cy="1252475"/>
                </a:xfrm>
                <a:prstGeom prst="ellipse">
                  <a:avLst/>
                </a:prstGeom>
                <a:solidFill>
                  <a:srgbClr val="156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3" name="object 20">
                  <a:extLst>
                    <a:ext uri="{FF2B5EF4-FFF2-40B4-BE49-F238E27FC236}">
                      <a16:creationId xmlns:a16="http://schemas.microsoft.com/office/drawing/2014/main" id="{F29DDA81-EC4A-08F8-EF60-B2AC31744CA3}"/>
                    </a:ext>
                  </a:extLst>
                </p:cNvPr>
                <p:cNvSpPr txBox="1"/>
                <p:nvPr/>
              </p:nvSpPr>
              <p:spPr>
                <a:xfrm>
                  <a:off x="3917750" y="3245543"/>
                  <a:ext cx="1344929" cy="791995"/>
                </a:xfrm>
                <a:prstGeom prst="rect">
                  <a:avLst/>
                </a:prstGeom>
              </p:spPr>
              <p:txBody>
                <a:bodyPr vert="horz" wrap="square" lIns="0" tIns="13335" rIns="0" bIns="0" rtlCol="0">
                  <a:spAutoFit/>
                </a:bodyPr>
                <a:lstStyle/>
                <a:p>
                  <a:pPr marL="12700">
                    <a:lnSpc>
                      <a:spcPct val="100000"/>
                    </a:lnSpc>
                    <a:spcBef>
                      <a:spcPts val="105"/>
                    </a:spcBef>
                  </a:pPr>
                  <a:r>
                    <a:rPr lang="fr-FR" sz="4100" dirty="0">
                      <a:solidFill>
                        <a:srgbClr val="156C9C"/>
                      </a:solidFill>
                      <a:latin typeface="Arial MT"/>
                      <a:cs typeface="Arial MT"/>
                    </a:rPr>
                    <a:t>10</a:t>
                  </a:r>
                  <a:endParaRPr sz="4100" dirty="0">
                    <a:latin typeface="Arial MT"/>
                    <a:cs typeface="Arial MT"/>
                  </a:endParaRPr>
                </a:p>
              </p:txBody>
            </p:sp>
            <p:sp>
              <p:nvSpPr>
                <p:cNvPr id="1034" name="object 21">
                  <a:extLst>
                    <a:ext uri="{FF2B5EF4-FFF2-40B4-BE49-F238E27FC236}">
                      <a16:creationId xmlns:a16="http://schemas.microsoft.com/office/drawing/2014/main" id="{9474557F-E7CE-E9B4-0EDA-1A1B0CA76C4C}"/>
                    </a:ext>
                  </a:extLst>
                </p:cNvPr>
                <p:cNvSpPr txBox="1"/>
                <p:nvPr/>
              </p:nvSpPr>
              <p:spPr>
                <a:xfrm>
                  <a:off x="4775130" y="3441776"/>
                  <a:ext cx="1344929" cy="487807"/>
                </a:xfrm>
                <a:prstGeom prst="rect">
                  <a:avLst/>
                </a:prstGeom>
              </p:spPr>
              <p:txBody>
                <a:bodyPr vert="horz" wrap="square" lIns="0" tIns="12065" rIns="0" bIns="0" rtlCol="0">
                  <a:spAutoFit/>
                </a:bodyPr>
                <a:lstStyle/>
                <a:p>
                  <a:pPr marL="12700">
                    <a:lnSpc>
                      <a:spcPts val="1485"/>
                    </a:lnSpc>
                    <a:spcBef>
                      <a:spcPts val="95"/>
                    </a:spcBef>
                  </a:pPr>
                  <a:r>
                    <a:rPr lang="fr-FR" sz="1300" dirty="0" err="1">
                      <a:solidFill>
                        <a:srgbClr val="156C9C"/>
                      </a:solidFill>
                      <a:latin typeface="Arial MT"/>
                      <a:cs typeface="Arial MT"/>
                    </a:rPr>
                    <a:t>External</a:t>
                  </a:r>
                  <a:r>
                    <a:rPr lang="fr-FR" sz="1300" dirty="0">
                      <a:solidFill>
                        <a:srgbClr val="156C9C"/>
                      </a:solidFill>
                      <a:latin typeface="Arial MT"/>
                      <a:cs typeface="Arial MT"/>
                    </a:rPr>
                    <a:t> </a:t>
                  </a:r>
                  <a:r>
                    <a:rPr lang="fr-FR" sz="1300" dirty="0" err="1">
                      <a:solidFill>
                        <a:srgbClr val="156C9C"/>
                      </a:solidFill>
                      <a:latin typeface="Arial MT"/>
                      <a:cs typeface="Arial MT"/>
                    </a:rPr>
                    <a:t>factors</a:t>
                  </a:r>
                  <a:endParaRPr sz="1300" dirty="0">
                    <a:latin typeface="Arial MT"/>
                    <a:cs typeface="Arial MT"/>
                  </a:endParaRPr>
                </a:p>
              </p:txBody>
            </p:sp>
            <p:sp>
              <p:nvSpPr>
                <p:cNvPr id="1035" name="object 31">
                  <a:extLst>
                    <a:ext uri="{FF2B5EF4-FFF2-40B4-BE49-F238E27FC236}">
                      <a16:creationId xmlns:a16="http://schemas.microsoft.com/office/drawing/2014/main" id="{01A46994-DE3A-DC06-E45D-E850047BC4BB}"/>
                    </a:ext>
                  </a:extLst>
                </p:cNvPr>
                <p:cNvSpPr/>
                <p:nvPr/>
              </p:nvSpPr>
              <p:spPr>
                <a:xfrm>
                  <a:off x="3803427" y="2895600"/>
                  <a:ext cx="2075814" cy="2063114"/>
                </a:xfrm>
                <a:custGeom>
                  <a:avLst/>
                  <a:gdLst/>
                  <a:ahLst/>
                  <a:cxnLst/>
                  <a:rect l="l" t="t" r="r" b="b"/>
                  <a:pathLst>
                    <a:path w="2075814" h="2063114">
                      <a:moveTo>
                        <a:pt x="874951" y="2062782"/>
                      </a:moveTo>
                      <a:lnTo>
                        <a:pt x="828204" y="2054275"/>
                      </a:lnTo>
                      <a:lnTo>
                        <a:pt x="782328" y="2043775"/>
                      </a:lnTo>
                      <a:lnTo>
                        <a:pt x="737362" y="2031334"/>
                      </a:lnTo>
                      <a:lnTo>
                        <a:pt x="693343" y="2017005"/>
                      </a:lnTo>
                      <a:lnTo>
                        <a:pt x="650309" y="2000840"/>
                      </a:lnTo>
                      <a:lnTo>
                        <a:pt x="608299" y="1982891"/>
                      </a:lnTo>
                      <a:lnTo>
                        <a:pt x="567350" y="1963211"/>
                      </a:lnTo>
                      <a:lnTo>
                        <a:pt x="527501" y="1941852"/>
                      </a:lnTo>
                      <a:lnTo>
                        <a:pt x="488790" y="1918867"/>
                      </a:lnTo>
                      <a:lnTo>
                        <a:pt x="451254" y="1894308"/>
                      </a:lnTo>
                      <a:lnTo>
                        <a:pt x="414933" y="1868228"/>
                      </a:lnTo>
                      <a:lnTo>
                        <a:pt x="379863" y="1840678"/>
                      </a:lnTo>
                      <a:lnTo>
                        <a:pt x="346083" y="1811711"/>
                      </a:lnTo>
                      <a:lnTo>
                        <a:pt x="313631" y="1781380"/>
                      </a:lnTo>
                      <a:lnTo>
                        <a:pt x="282546" y="1749737"/>
                      </a:lnTo>
                      <a:lnTo>
                        <a:pt x="252864" y="1716835"/>
                      </a:lnTo>
                      <a:lnTo>
                        <a:pt x="224625" y="1682725"/>
                      </a:lnTo>
                      <a:lnTo>
                        <a:pt x="197866" y="1647460"/>
                      </a:lnTo>
                      <a:lnTo>
                        <a:pt x="172626" y="1611093"/>
                      </a:lnTo>
                      <a:lnTo>
                        <a:pt x="148942" y="1573676"/>
                      </a:lnTo>
                      <a:lnTo>
                        <a:pt x="126853" y="1535261"/>
                      </a:lnTo>
                      <a:lnTo>
                        <a:pt x="106396" y="1495901"/>
                      </a:lnTo>
                      <a:lnTo>
                        <a:pt x="87610" y="1455649"/>
                      </a:lnTo>
                      <a:lnTo>
                        <a:pt x="70533" y="1414555"/>
                      </a:lnTo>
                      <a:lnTo>
                        <a:pt x="55203" y="1372674"/>
                      </a:lnTo>
                      <a:lnTo>
                        <a:pt x="41657" y="1330057"/>
                      </a:lnTo>
                      <a:lnTo>
                        <a:pt x="29935" y="1286757"/>
                      </a:lnTo>
                      <a:lnTo>
                        <a:pt x="20073" y="1242825"/>
                      </a:lnTo>
                      <a:lnTo>
                        <a:pt x="12111" y="1198316"/>
                      </a:lnTo>
                      <a:lnTo>
                        <a:pt x="6086" y="1153280"/>
                      </a:lnTo>
                      <a:lnTo>
                        <a:pt x="2036" y="1107770"/>
                      </a:lnTo>
                      <a:lnTo>
                        <a:pt x="0" y="1061840"/>
                      </a:lnTo>
                      <a:lnTo>
                        <a:pt x="14" y="1015540"/>
                      </a:lnTo>
                      <a:lnTo>
                        <a:pt x="2119" y="968924"/>
                      </a:lnTo>
                      <a:lnTo>
                        <a:pt x="6351" y="922043"/>
                      </a:lnTo>
                      <a:lnTo>
                        <a:pt x="12748" y="874951"/>
                      </a:lnTo>
                      <a:lnTo>
                        <a:pt x="21255" y="828204"/>
                      </a:lnTo>
                      <a:lnTo>
                        <a:pt x="31755" y="782328"/>
                      </a:lnTo>
                      <a:lnTo>
                        <a:pt x="44196" y="737362"/>
                      </a:lnTo>
                      <a:lnTo>
                        <a:pt x="58525" y="693343"/>
                      </a:lnTo>
                      <a:lnTo>
                        <a:pt x="74691" y="650309"/>
                      </a:lnTo>
                      <a:lnTo>
                        <a:pt x="92639" y="608299"/>
                      </a:lnTo>
                      <a:lnTo>
                        <a:pt x="112319" y="567350"/>
                      </a:lnTo>
                      <a:lnTo>
                        <a:pt x="133678" y="527501"/>
                      </a:lnTo>
                      <a:lnTo>
                        <a:pt x="156663" y="488790"/>
                      </a:lnTo>
                      <a:lnTo>
                        <a:pt x="181222" y="451254"/>
                      </a:lnTo>
                      <a:lnTo>
                        <a:pt x="207303" y="414933"/>
                      </a:lnTo>
                      <a:lnTo>
                        <a:pt x="234852" y="379863"/>
                      </a:lnTo>
                      <a:lnTo>
                        <a:pt x="263819" y="346083"/>
                      </a:lnTo>
                      <a:lnTo>
                        <a:pt x="294150" y="313631"/>
                      </a:lnTo>
                      <a:lnTo>
                        <a:pt x="325793" y="282546"/>
                      </a:lnTo>
                      <a:lnTo>
                        <a:pt x="358695" y="252864"/>
                      </a:lnTo>
                      <a:lnTo>
                        <a:pt x="392805" y="224625"/>
                      </a:lnTo>
                      <a:lnTo>
                        <a:pt x="428070" y="197866"/>
                      </a:lnTo>
                      <a:lnTo>
                        <a:pt x="464437" y="172626"/>
                      </a:lnTo>
                      <a:lnTo>
                        <a:pt x="501854" y="148942"/>
                      </a:lnTo>
                      <a:lnTo>
                        <a:pt x="540269" y="126853"/>
                      </a:lnTo>
                      <a:lnTo>
                        <a:pt x="579629" y="106396"/>
                      </a:lnTo>
                      <a:lnTo>
                        <a:pt x="619882" y="87610"/>
                      </a:lnTo>
                      <a:lnTo>
                        <a:pt x="660975" y="70533"/>
                      </a:lnTo>
                      <a:lnTo>
                        <a:pt x="702856" y="55203"/>
                      </a:lnTo>
                      <a:lnTo>
                        <a:pt x="745473" y="41657"/>
                      </a:lnTo>
                      <a:lnTo>
                        <a:pt x="788774" y="29935"/>
                      </a:lnTo>
                      <a:lnTo>
                        <a:pt x="832705" y="20073"/>
                      </a:lnTo>
                      <a:lnTo>
                        <a:pt x="877215" y="12111"/>
                      </a:lnTo>
                      <a:lnTo>
                        <a:pt x="922250" y="6086"/>
                      </a:lnTo>
                      <a:lnTo>
                        <a:pt x="967760" y="2036"/>
                      </a:lnTo>
                      <a:lnTo>
                        <a:pt x="1013691" y="0"/>
                      </a:lnTo>
                      <a:lnTo>
                        <a:pt x="1059990" y="14"/>
                      </a:lnTo>
                      <a:lnTo>
                        <a:pt x="1106607" y="2119"/>
                      </a:lnTo>
                      <a:lnTo>
                        <a:pt x="1153487" y="6351"/>
                      </a:lnTo>
                      <a:lnTo>
                        <a:pt x="1200579" y="12748"/>
                      </a:lnTo>
                      <a:lnTo>
                        <a:pt x="1247326" y="21255"/>
                      </a:lnTo>
                      <a:lnTo>
                        <a:pt x="1293202" y="31755"/>
                      </a:lnTo>
                      <a:lnTo>
                        <a:pt x="1338168" y="44196"/>
                      </a:lnTo>
                      <a:lnTo>
                        <a:pt x="1382188" y="58525"/>
                      </a:lnTo>
                      <a:lnTo>
                        <a:pt x="1425221" y="74691"/>
                      </a:lnTo>
                      <a:lnTo>
                        <a:pt x="1467231" y="92639"/>
                      </a:lnTo>
                      <a:lnTo>
                        <a:pt x="1508180" y="112319"/>
                      </a:lnTo>
                      <a:lnTo>
                        <a:pt x="1548029" y="133678"/>
                      </a:lnTo>
                      <a:lnTo>
                        <a:pt x="1586740" y="156663"/>
                      </a:lnTo>
                      <a:lnTo>
                        <a:pt x="1624276" y="181222"/>
                      </a:lnTo>
                      <a:lnTo>
                        <a:pt x="1660598" y="207303"/>
                      </a:lnTo>
                      <a:lnTo>
                        <a:pt x="1695667" y="234852"/>
                      </a:lnTo>
                      <a:lnTo>
                        <a:pt x="1729447" y="263819"/>
                      </a:lnTo>
                      <a:lnTo>
                        <a:pt x="1761899" y="294150"/>
                      </a:lnTo>
                      <a:lnTo>
                        <a:pt x="1792984" y="325793"/>
                      </a:lnTo>
                      <a:lnTo>
                        <a:pt x="1822666" y="358695"/>
                      </a:lnTo>
                      <a:lnTo>
                        <a:pt x="1850905" y="392805"/>
                      </a:lnTo>
                      <a:lnTo>
                        <a:pt x="1877664" y="428070"/>
                      </a:lnTo>
                      <a:lnTo>
                        <a:pt x="1902904" y="464437"/>
                      </a:lnTo>
                      <a:lnTo>
                        <a:pt x="1926588" y="501854"/>
                      </a:lnTo>
                      <a:lnTo>
                        <a:pt x="1948677" y="540269"/>
                      </a:lnTo>
                      <a:lnTo>
                        <a:pt x="1969134" y="579629"/>
                      </a:lnTo>
                      <a:lnTo>
                        <a:pt x="1987920" y="619882"/>
                      </a:lnTo>
                      <a:lnTo>
                        <a:pt x="2004997" y="660975"/>
                      </a:lnTo>
                      <a:lnTo>
                        <a:pt x="2020327" y="702856"/>
                      </a:lnTo>
                      <a:lnTo>
                        <a:pt x="2033873" y="745473"/>
                      </a:lnTo>
                      <a:lnTo>
                        <a:pt x="2045595" y="788774"/>
                      </a:lnTo>
                      <a:lnTo>
                        <a:pt x="2055457" y="832705"/>
                      </a:lnTo>
                      <a:lnTo>
                        <a:pt x="2063419" y="877215"/>
                      </a:lnTo>
                      <a:lnTo>
                        <a:pt x="2069444" y="922250"/>
                      </a:lnTo>
                      <a:lnTo>
                        <a:pt x="2073494" y="967760"/>
                      </a:lnTo>
                      <a:lnTo>
                        <a:pt x="2075531" y="1013691"/>
                      </a:lnTo>
                      <a:lnTo>
                        <a:pt x="2075516" y="1059990"/>
                      </a:lnTo>
                      <a:lnTo>
                        <a:pt x="2073411" y="1106607"/>
                      </a:lnTo>
                      <a:lnTo>
                        <a:pt x="2069180" y="1153487"/>
                      </a:lnTo>
                      <a:lnTo>
                        <a:pt x="2062782" y="1200579"/>
                      </a:lnTo>
                      <a:lnTo>
                        <a:pt x="2054368" y="1246680"/>
                      </a:lnTo>
                      <a:lnTo>
                        <a:pt x="2043859" y="1292400"/>
                      </a:lnTo>
                    </a:path>
                  </a:pathLst>
                </a:custGeom>
                <a:ln w="15240">
                  <a:solidFill>
                    <a:srgbClr val="156C9C"/>
                  </a:solidFill>
                  <a:prstDash val="sysDot"/>
                </a:ln>
              </p:spPr>
              <p:txBody>
                <a:bodyPr wrap="square" lIns="0" tIns="0" rIns="0" bIns="0" rtlCol="0"/>
                <a:lstStyle/>
                <a:p>
                  <a:endParaRPr/>
                </a:p>
              </p:txBody>
            </p:sp>
          </p:grpSp>
          <p:pic>
            <p:nvPicPr>
              <p:cNvPr id="1031" name="Image 1030" descr="Une image contenant symbole, Graphique, logo, Police&#10;&#10;Description générée automatiquement">
                <a:extLst>
                  <a:ext uri="{FF2B5EF4-FFF2-40B4-BE49-F238E27FC236}">
                    <a16:creationId xmlns:a16="http://schemas.microsoft.com/office/drawing/2014/main" id="{C3448CDE-B9D9-B033-9682-64122F9F9BBE}"/>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74219" y1="32227" x2="74219" y2="32227"/>
                          </a14:backgroundRemoval>
                        </a14:imgEffect>
                      </a14:imgLayer>
                    </a14:imgProps>
                  </a:ext>
                  <a:ext uri="{28A0092B-C50C-407E-A947-70E740481C1C}">
                    <a14:useLocalDpi xmlns:a14="http://schemas.microsoft.com/office/drawing/2010/main" val="0"/>
                  </a:ext>
                </a:extLst>
              </a:blip>
              <a:stretch>
                <a:fillRect/>
              </a:stretch>
            </p:blipFill>
            <p:spPr>
              <a:xfrm>
                <a:off x="7235079" y="3642725"/>
                <a:ext cx="1019077" cy="1019077"/>
              </a:xfrm>
              <a:prstGeom prst="rect">
                <a:avLst/>
              </a:prstGeom>
            </p:spPr>
          </p:pic>
        </p:grpSp>
      </p:grpSp>
      <p:sp>
        <p:nvSpPr>
          <p:cNvPr id="1049" name="object 3">
            <a:extLst>
              <a:ext uri="{FF2B5EF4-FFF2-40B4-BE49-F238E27FC236}">
                <a16:creationId xmlns:a16="http://schemas.microsoft.com/office/drawing/2014/main" id="{F000DC15-63D9-435F-0581-7C0CCFB7655E}"/>
              </a:ext>
            </a:extLst>
          </p:cNvPr>
          <p:cNvSpPr txBox="1"/>
          <p:nvPr/>
        </p:nvSpPr>
        <p:spPr>
          <a:xfrm>
            <a:off x="667562" y="4144527"/>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Dataset </a:t>
            </a:r>
            <a:r>
              <a:rPr lang="fr-FR" sz="2100" dirty="0" err="1">
                <a:solidFill>
                  <a:srgbClr val="8D9299"/>
                </a:solidFill>
                <a:latin typeface="Aptos Display" panose="020B0004020202020204" pitchFamily="34" charset="0"/>
                <a:cs typeface="Arial MT"/>
              </a:rPr>
              <a:t>overview</a:t>
            </a:r>
            <a:r>
              <a:rPr lang="fr-FR" sz="2100" dirty="0">
                <a:solidFill>
                  <a:srgbClr val="8D9299"/>
                </a:solidFill>
                <a:latin typeface="Aptos Display" panose="020B0004020202020204" pitchFamily="34" charset="0"/>
                <a:cs typeface="Arial MT"/>
              </a:rPr>
              <a:t> :</a:t>
            </a:r>
            <a:endParaRPr sz="2100" dirty="0">
              <a:latin typeface="Aptos Display" panose="020B0004020202020204" pitchFamily="34" charset="0"/>
              <a:cs typeface="Arial MT"/>
            </a:endParaRPr>
          </a:p>
        </p:txBody>
      </p:sp>
    </p:spTree>
    <p:extLst>
      <p:ext uri="{BB962C8B-B14F-4D97-AF65-F5344CB8AC3E}">
        <p14:creationId xmlns:p14="http://schemas.microsoft.com/office/powerpoint/2010/main" val="1637526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0FDE2-440D-528F-B30A-9A9C0E5799F0}"/>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4B867A5C-CFB1-D671-850D-9DED50EAFD24}"/>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5. Clients Segmentation</a:t>
            </a:r>
          </a:p>
          <a:p>
            <a:endParaRPr lang="fr-FR" kern="0" dirty="0">
              <a:solidFill>
                <a:srgbClr val="156C9C"/>
              </a:solidFill>
              <a:latin typeface="Aptos SemiBold" panose="020B0004020202020204" pitchFamily="34" charset="0"/>
            </a:endParaRPr>
          </a:p>
        </p:txBody>
      </p:sp>
      <p:sp>
        <p:nvSpPr>
          <p:cNvPr id="10" name="object 3">
            <a:extLst>
              <a:ext uri="{FF2B5EF4-FFF2-40B4-BE49-F238E27FC236}">
                <a16:creationId xmlns:a16="http://schemas.microsoft.com/office/drawing/2014/main" id="{1273FE35-0A2B-5E0F-40BD-A4726E3546C5}"/>
              </a:ext>
            </a:extLst>
          </p:cNvPr>
          <p:cNvSpPr txBox="1"/>
          <p:nvPr/>
        </p:nvSpPr>
        <p:spPr>
          <a:xfrm>
            <a:off x="420491" y="1137996"/>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solidFill>
                  <a:srgbClr val="8D9299"/>
                </a:solidFill>
                <a:latin typeface="Aptos Display" panose="020B0004020202020204" pitchFamily="34" charset="0"/>
                <a:cs typeface="Arial MT"/>
              </a:rPr>
              <a:t>Unsupervised</a:t>
            </a:r>
            <a:r>
              <a:rPr lang="fr-FR" sz="2100" dirty="0">
                <a:solidFill>
                  <a:srgbClr val="8D9299"/>
                </a:solidFill>
                <a:latin typeface="Aptos Display" panose="020B0004020202020204" pitchFamily="34" charset="0"/>
                <a:cs typeface="Arial MT"/>
              </a:rPr>
              <a:t> </a:t>
            </a:r>
            <a:r>
              <a:rPr lang="fr-FR" sz="2100" dirty="0" err="1">
                <a:solidFill>
                  <a:srgbClr val="8D9299"/>
                </a:solidFill>
                <a:latin typeface="Aptos Display" panose="020B0004020202020204" pitchFamily="34" charset="0"/>
                <a:cs typeface="Arial MT"/>
              </a:rPr>
              <a:t>method</a:t>
            </a:r>
            <a:r>
              <a:rPr lang="fr-FR" sz="2100" dirty="0">
                <a:solidFill>
                  <a:srgbClr val="8D9299"/>
                </a:solidFill>
                <a:latin typeface="Aptos Display" panose="020B0004020202020204" pitchFamily="34" charset="0"/>
                <a:cs typeface="Arial MT"/>
              </a:rPr>
              <a:t> : </a:t>
            </a:r>
            <a:r>
              <a:rPr lang="fr-FR" sz="2100" dirty="0">
                <a:latin typeface="Aptos Display" panose="020B0004020202020204" pitchFamily="34" charset="0"/>
                <a:cs typeface="Arial MT"/>
              </a:rPr>
              <a:t>K-</a:t>
            </a:r>
            <a:r>
              <a:rPr lang="fr-FR" sz="2100" dirty="0" err="1">
                <a:latin typeface="Aptos Display" panose="020B0004020202020204" pitchFamily="34" charset="0"/>
                <a:cs typeface="Arial MT"/>
              </a:rPr>
              <a:t>Means</a:t>
            </a:r>
            <a:endParaRPr sz="2100" dirty="0">
              <a:latin typeface="Aptos Display" panose="020B0004020202020204" pitchFamily="34" charset="0"/>
              <a:cs typeface="Arial MT"/>
            </a:endParaRPr>
          </a:p>
        </p:txBody>
      </p:sp>
      <p:sp>
        <p:nvSpPr>
          <p:cNvPr id="11" name="ZoneTexte 10">
            <a:extLst>
              <a:ext uri="{FF2B5EF4-FFF2-40B4-BE49-F238E27FC236}">
                <a16:creationId xmlns:a16="http://schemas.microsoft.com/office/drawing/2014/main" id="{75E52858-F036-4392-4D21-352EC8A1933E}"/>
              </a:ext>
            </a:extLst>
          </p:cNvPr>
          <p:cNvSpPr txBox="1"/>
          <p:nvPr/>
        </p:nvSpPr>
        <p:spPr>
          <a:xfrm>
            <a:off x="410331" y="1527642"/>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a:latin typeface="Aptos" panose="020B0004020202020204" pitchFamily="34" charset="0"/>
              </a:rPr>
              <a:t>Cluster </a:t>
            </a:r>
            <a:r>
              <a:rPr lang="fr-FR" dirty="0" err="1">
                <a:latin typeface="Aptos" panose="020B0004020202020204" pitchFamily="34" charset="0"/>
              </a:rPr>
              <a:t>Summary</a:t>
            </a:r>
            <a:r>
              <a:rPr lang="fr-FR" dirty="0">
                <a:latin typeface="Aptos" panose="020B0004020202020204" pitchFamily="34" charset="0"/>
              </a:rPr>
              <a:t> :</a:t>
            </a:r>
          </a:p>
        </p:txBody>
      </p:sp>
      <p:pic>
        <p:nvPicPr>
          <p:cNvPr id="3" name="Image 2">
            <a:extLst>
              <a:ext uri="{FF2B5EF4-FFF2-40B4-BE49-F238E27FC236}">
                <a16:creationId xmlns:a16="http://schemas.microsoft.com/office/drawing/2014/main" id="{F279EF90-02E4-2113-CA51-3D4BB1668A40}"/>
              </a:ext>
            </a:extLst>
          </p:cNvPr>
          <p:cNvPicPr>
            <a:picLocks noChangeAspect="1"/>
          </p:cNvPicPr>
          <p:nvPr/>
        </p:nvPicPr>
        <p:blipFill>
          <a:blip r:embed="rId2"/>
          <a:stretch>
            <a:fillRect/>
          </a:stretch>
        </p:blipFill>
        <p:spPr>
          <a:xfrm>
            <a:off x="863659" y="1922429"/>
            <a:ext cx="8423034" cy="1479722"/>
          </a:xfrm>
          <a:prstGeom prst="rect">
            <a:avLst/>
          </a:prstGeom>
        </p:spPr>
      </p:pic>
      <p:sp>
        <p:nvSpPr>
          <p:cNvPr id="7" name="Flèche : droite rayée 6">
            <a:extLst>
              <a:ext uri="{FF2B5EF4-FFF2-40B4-BE49-F238E27FC236}">
                <a16:creationId xmlns:a16="http://schemas.microsoft.com/office/drawing/2014/main" id="{CCAFA1B2-E4A2-F7DD-E619-78E97939FE22}"/>
              </a:ext>
            </a:extLst>
          </p:cNvPr>
          <p:cNvSpPr/>
          <p:nvPr/>
        </p:nvSpPr>
        <p:spPr>
          <a:xfrm>
            <a:off x="152400" y="4961027"/>
            <a:ext cx="838200" cy="276999"/>
          </a:xfrm>
          <a:prstGeom prst="stripedRightArrow">
            <a:avLst/>
          </a:prstGeom>
          <a:solidFill>
            <a:srgbClr val="8D92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33E5C32D-6FF4-8B51-BE28-C9CD7A7E0ED4}"/>
              </a:ext>
            </a:extLst>
          </p:cNvPr>
          <p:cNvSpPr txBox="1"/>
          <p:nvPr/>
        </p:nvSpPr>
        <p:spPr>
          <a:xfrm>
            <a:off x="1099784" y="3483699"/>
            <a:ext cx="8186909" cy="3231654"/>
          </a:xfrm>
          <a:prstGeom prst="rect">
            <a:avLst/>
          </a:prstGeom>
          <a:noFill/>
          <a:ln>
            <a:solidFill>
              <a:srgbClr val="156C9C"/>
            </a:solidFill>
          </a:ln>
        </p:spPr>
        <p:txBody>
          <a:bodyPr wrap="square">
            <a:spAutoFit/>
          </a:bodyPr>
          <a:lstStyle/>
          <a:p>
            <a:pPr marL="171450" indent="-171450">
              <a:buFont typeface="Arial" panose="020B0604020202090204" pitchFamily="34" charset="0"/>
              <a:buChar char="•"/>
            </a:pPr>
            <a:r>
              <a:rPr lang="en-US" sz="1200" b="1" dirty="0">
                <a:latin typeface="Aptos" panose="020B0004020202020204" pitchFamily="34" charset="0"/>
              </a:rPr>
              <a:t>Cluster 0: Moderate Performers:</a:t>
            </a:r>
          </a:p>
          <a:p>
            <a:r>
              <a:rPr lang="en-US" sz="1200" dirty="0">
                <a:latin typeface="Aptos" panose="020B0004020202020204" pitchFamily="34" charset="0"/>
              </a:rPr>
              <a:t>Centers with moderate revenue and profitability.</a:t>
            </a:r>
          </a:p>
          <a:p>
            <a:r>
              <a:rPr lang="en-US" sz="1200" dirty="0">
                <a:latin typeface="Aptos" panose="020B0004020202020204" pitchFamily="34" charset="0"/>
              </a:rPr>
              <a:t>Moderate staffing levels and reviews.</a:t>
            </a:r>
          </a:p>
          <a:p>
            <a:r>
              <a:rPr lang="en-US" sz="1200" dirty="0">
                <a:latin typeface="Aptos" panose="020B0004020202020204" pitchFamily="34" charset="0"/>
              </a:rPr>
              <a:t>Located in regions with lower patient density and higher elderly population.</a:t>
            </a:r>
          </a:p>
          <a:p>
            <a:r>
              <a:rPr lang="en-US" sz="1200" dirty="0">
                <a:solidFill>
                  <a:srgbClr val="156C9C"/>
                </a:solidFill>
                <a:latin typeface="Aptos" panose="020B0004020202020204" pitchFamily="34" charset="0"/>
              </a:rPr>
              <a:t>Recommendation</a:t>
            </a:r>
            <a:r>
              <a:rPr lang="en-US" sz="1200" dirty="0">
                <a:latin typeface="Aptos" panose="020B0004020202020204" pitchFamily="34" charset="0"/>
              </a:rPr>
              <a:t>: Focus on operational optimizations and building stronger customer engagement to boost Google ratings and profitability.</a:t>
            </a:r>
          </a:p>
          <a:p>
            <a:pPr marL="171450" indent="-171450">
              <a:buFont typeface="Arial" panose="020B0604020202090204" pitchFamily="34" charset="0"/>
              <a:buChar char="•"/>
            </a:pPr>
            <a:endParaRPr lang="en-US" sz="1200" dirty="0">
              <a:latin typeface="Aptos" panose="020B0004020202020204" pitchFamily="34" charset="0"/>
            </a:endParaRPr>
          </a:p>
          <a:p>
            <a:pPr marL="171450" indent="-171450">
              <a:buFont typeface="Arial" panose="020B0604020202090204" pitchFamily="34" charset="0"/>
              <a:buChar char="•"/>
            </a:pPr>
            <a:r>
              <a:rPr lang="en-US" sz="1200" b="1" dirty="0">
                <a:latin typeface="Aptos" panose="020B0004020202020204" pitchFamily="34" charset="0"/>
              </a:rPr>
              <a:t>Cluster 1: High-Demand Urban Centers:</a:t>
            </a:r>
          </a:p>
          <a:p>
            <a:r>
              <a:rPr lang="en-US" sz="1200" dirty="0">
                <a:latin typeface="Aptos" panose="020B0004020202020204" pitchFamily="34" charset="0"/>
              </a:rPr>
              <a:t>High revenue centers operating in high-cost, high-density urban areas.</a:t>
            </a:r>
          </a:p>
          <a:p>
            <a:r>
              <a:rPr lang="en-US" sz="1200" dirty="0">
                <a:latin typeface="Aptos" panose="020B0004020202020204" pitchFamily="34" charset="0"/>
              </a:rPr>
              <a:t>Relatively lower Google ratings despite having many reviews.</a:t>
            </a:r>
          </a:p>
          <a:p>
            <a:r>
              <a:rPr lang="en-US" sz="1200" dirty="0">
                <a:solidFill>
                  <a:srgbClr val="156C9C"/>
                </a:solidFill>
                <a:latin typeface="Aptos" panose="020B0004020202020204" pitchFamily="34" charset="0"/>
              </a:rPr>
              <a:t>Recommendation</a:t>
            </a:r>
            <a:r>
              <a:rPr lang="en-US" sz="1200" dirty="0">
                <a:latin typeface="Aptos" panose="020B0004020202020204" pitchFamily="34" charset="0"/>
              </a:rPr>
              <a:t>: Improve customer satisfaction (like patient experience, Google ratings) and optimize costs in these high-rent areas.</a:t>
            </a:r>
          </a:p>
          <a:p>
            <a:pPr marL="171450" indent="-171450">
              <a:buFont typeface="Arial" panose="020B0604020202090204" pitchFamily="34" charset="0"/>
              <a:buChar char="•"/>
            </a:pPr>
            <a:endParaRPr lang="en-US" sz="1200" dirty="0">
              <a:latin typeface="Aptos" panose="020B0004020202020204" pitchFamily="34" charset="0"/>
            </a:endParaRPr>
          </a:p>
          <a:p>
            <a:pPr marL="171450" indent="-171450">
              <a:buFont typeface="Arial" panose="020B0604020202090204" pitchFamily="34" charset="0"/>
              <a:buChar char="•"/>
            </a:pPr>
            <a:r>
              <a:rPr lang="en-US" sz="1200" b="1" dirty="0">
                <a:latin typeface="Aptos" panose="020B0004020202020204" pitchFamily="34" charset="0"/>
              </a:rPr>
              <a:t>Cluster 2: Top Performers:</a:t>
            </a:r>
          </a:p>
          <a:p>
            <a:r>
              <a:rPr lang="en-US" sz="1200" dirty="0">
                <a:latin typeface="Aptos" panose="020B0004020202020204" pitchFamily="34" charset="0"/>
              </a:rPr>
              <a:t>Centers with the highest revenue and profitability, well-staffed with good Google ratings.</a:t>
            </a:r>
          </a:p>
          <a:p>
            <a:r>
              <a:rPr lang="en-US" sz="1200" dirty="0">
                <a:latin typeface="Aptos" panose="020B0004020202020204" pitchFamily="34" charset="0"/>
              </a:rPr>
              <a:t>Operate in areas with affluent demographics but moderate patient density.</a:t>
            </a:r>
          </a:p>
          <a:p>
            <a:r>
              <a:rPr lang="en-US" sz="1200" dirty="0">
                <a:solidFill>
                  <a:srgbClr val="156C9C"/>
                </a:solidFill>
                <a:latin typeface="Aptos" panose="020B0004020202020204" pitchFamily="34" charset="0"/>
              </a:rPr>
              <a:t>Recommendation</a:t>
            </a:r>
            <a:r>
              <a:rPr lang="en-US" sz="1200" dirty="0">
                <a:latin typeface="Aptos" panose="020B0004020202020204" pitchFamily="34" charset="0"/>
              </a:rPr>
              <a:t>: Maintain operational excellence while exploring premium services or expanding in similar regions.</a:t>
            </a:r>
          </a:p>
        </p:txBody>
      </p:sp>
    </p:spTree>
    <p:extLst>
      <p:ext uri="{BB962C8B-B14F-4D97-AF65-F5344CB8AC3E}">
        <p14:creationId xmlns:p14="http://schemas.microsoft.com/office/powerpoint/2010/main" val="4073113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74E2A-39D7-4EA6-8E93-01721EFD7538}"/>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72F94754-7F41-BB27-26D2-6192581F87E2}"/>
              </a:ext>
            </a:extLst>
          </p:cNvPr>
          <p:cNvSpPr txBox="1">
            <a:spLocks/>
          </p:cNvSpPr>
          <p:nvPr/>
        </p:nvSpPr>
        <p:spPr>
          <a:xfrm>
            <a:off x="425355" y="404665"/>
            <a:ext cx="8261445" cy="415498"/>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6. </a:t>
            </a:r>
            <a:r>
              <a:rPr lang="fr-FR" kern="0" dirty="0" err="1">
                <a:solidFill>
                  <a:srgbClr val="156C9C"/>
                </a:solidFill>
                <a:latin typeface="Aptos SemiBold" panose="020B0004020202020204" pitchFamily="34" charset="0"/>
              </a:rPr>
              <a:t>Concurrential</a:t>
            </a:r>
            <a:r>
              <a:rPr lang="fr-FR" kern="0" dirty="0">
                <a:solidFill>
                  <a:srgbClr val="156C9C"/>
                </a:solidFill>
                <a:latin typeface="Aptos SemiBold" panose="020B0004020202020204" pitchFamily="34" charset="0"/>
              </a:rPr>
              <a:t> Analysis</a:t>
            </a:r>
          </a:p>
        </p:txBody>
      </p:sp>
      <p:sp>
        <p:nvSpPr>
          <p:cNvPr id="2" name="object 3">
            <a:extLst>
              <a:ext uri="{FF2B5EF4-FFF2-40B4-BE49-F238E27FC236}">
                <a16:creationId xmlns:a16="http://schemas.microsoft.com/office/drawing/2014/main" id="{796313AE-4FA0-C782-A50A-B41C6191742B}"/>
              </a:ext>
            </a:extLst>
          </p:cNvPr>
          <p:cNvSpPr txBox="1"/>
          <p:nvPr/>
        </p:nvSpPr>
        <p:spPr>
          <a:xfrm>
            <a:off x="425355" y="820163"/>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6.1. </a:t>
            </a:r>
            <a:r>
              <a:rPr lang="fr-FR" sz="2100" dirty="0" err="1">
                <a:solidFill>
                  <a:srgbClr val="8D9299"/>
                </a:solidFill>
                <a:latin typeface="Aptos Display" panose="020B0004020202020204" pitchFamily="34" charset="0"/>
                <a:cs typeface="Arial MT"/>
              </a:rPr>
              <a:t>Identifying</a:t>
            </a:r>
            <a:r>
              <a:rPr lang="fr-FR" sz="2100" dirty="0">
                <a:solidFill>
                  <a:srgbClr val="8D9299"/>
                </a:solidFill>
                <a:latin typeface="Aptos Display" panose="020B0004020202020204" pitchFamily="34" charset="0"/>
                <a:cs typeface="Arial MT"/>
              </a:rPr>
              <a:t> </a:t>
            </a:r>
            <a:r>
              <a:rPr lang="fr-FR" sz="2100" dirty="0" err="1">
                <a:solidFill>
                  <a:srgbClr val="8D9299"/>
                </a:solidFill>
                <a:latin typeface="Aptos Display" panose="020B0004020202020204" pitchFamily="34" charset="0"/>
                <a:cs typeface="Arial MT"/>
              </a:rPr>
              <a:t>Competitors</a:t>
            </a:r>
            <a:endParaRPr lang="fr-FR" sz="2100" dirty="0">
              <a:latin typeface="Aptos Display" panose="020B0004020202020204" pitchFamily="34" charset="0"/>
              <a:cs typeface="Arial MT"/>
            </a:endParaRPr>
          </a:p>
        </p:txBody>
      </p:sp>
      <p:pic>
        <p:nvPicPr>
          <p:cNvPr id="4" name="Image 3">
            <a:extLst>
              <a:ext uri="{FF2B5EF4-FFF2-40B4-BE49-F238E27FC236}">
                <a16:creationId xmlns:a16="http://schemas.microsoft.com/office/drawing/2014/main" id="{C33198CB-E979-67C3-58CB-56017FD75E84}"/>
              </a:ext>
            </a:extLst>
          </p:cNvPr>
          <p:cNvPicPr>
            <a:picLocks noChangeAspect="1"/>
          </p:cNvPicPr>
          <p:nvPr/>
        </p:nvPicPr>
        <p:blipFill>
          <a:blip r:embed="rId2"/>
          <a:stretch>
            <a:fillRect/>
          </a:stretch>
        </p:blipFill>
        <p:spPr>
          <a:xfrm>
            <a:off x="425355" y="1719257"/>
            <a:ext cx="4146645" cy="2652516"/>
          </a:xfrm>
          <a:prstGeom prst="rect">
            <a:avLst/>
          </a:prstGeom>
        </p:spPr>
      </p:pic>
      <p:sp>
        <p:nvSpPr>
          <p:cNvPr id="5" name="ZoneTexte 4">
            <a:extLst>
              <a:ext uri="{FF2B5EF4-FFF2-40B4-BE49-F238E27FC236}">
                <a16:creationId xmlns:a16="http://schemas.microsoft.com/office/drawing/2014/main" id="{2A1CFBB5-2EE6-A63D-0265-D4C46AA7D3E4}"/>
              </a:ext>
            </a:extLst>
          </p:cNvPr>
          <p:cNvSpPr txBox="1"/>
          <p:nvPr/>
        </p:nvSpPr>
        <p:spPr>
          <a:xfrm>
            <a:off x="410331" y="1383268"/>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a:latin typeface="Aptos" panose="020B0004020202020204" pitchFamily="34" charset="0"/>
              </a:rPr>
              <a:t>Data source :</a:t>
            </a:r>
          </a:p>
        </p:txBody>
      </p:sp>
      <p:sp>
        <p:nvSpPr>
          <p:cNvPr id="8" name="ZoneTexte 7">
            <a:extLst>
              <a:ext uri="{FF2B5EF4-FFF2-40B4-BE49-F238E27FC236}">
                <a16:creationId xmlns:a16="http://schemas.microsoft.com/office/drawing/2014/main" id="{5481EBF3-D5DC-3F40-06EC-74A84EC693BD}"/>
              </a:ext>
            </a:extLst>
          </p:cNvPr>
          <p:cNvSpPr txBox="1"/>
          <p:nvPr/>
        </p:nvSpPr>
        <p:spPr>
          <a:xfrm>
            <a:off x="425355" y="4446817"/>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a:latin typeface="Aptos" panose="020B0004020202020204" pitchFamily="34" charset="0"/>
              </a:rPr>
              <a:t>Relevant </a:t>
            </a:r>
            <a:r>
              <a:rPr lang="fr-FR" dirty="0" err="1">
                <a:latin typeface="Aptos" panose="020B0004020202020204" pitchFamily="34" charset="0"/>
              </a:rPr>
              <a:t>columns</a:t>
            </a:r>
            <a:r>
              <a:rPr lang="fr-FR" dirty="0">
                <a:latin typeface="Aptos" panose="020B0004020202020204" pitchFamily="34" charset="0"/>
              </a:rPr>
              <a:t> :</a:t>
            </a:r>
          </a:p>
        </p:txBody>
      </p:sp>
      <p:pic>
        <p:nvPicPr>
          <p:cNvPr id="10" name="Image 9">
            <a:extLst>
              <a:ext uri="{FF2B5EF4-FFF2-40B4-BE49-F238E27FC236}">
                <a16:creationId xmlns:a16="http://schemas.microsoft.com/office/drawing/2014/main" id="{EA0C5732-8066-8F4A-0097-5E9789C11F7B}"/>
              </a:ext>
            </a:extLst>
          </p:cNvPr>
          <p:cNvPicPr>
            <a:picLocks noChangeAspect="1"/>
          </p:cNvPicPr>
          <p:nvPr/>
        </p:nvPicPr>
        <p:blipFill>
          <a:blip r:embed="rId3"/>
          <a:stretch>
            <a:fillRect/>
          </a:stretch>
        </p:blipFill>
        <p:spPr>
          <a:xfrm>
            <a:off x="425355" y="4816149"/>
            <a:ext cx="4146645" cy="1727039"/>
          </a:xfrm>
          <a:prstGeom prst="rect">
            <a:avLst/>
          </a:prstGeom>
        </p:spPr>
      </p:pic>
      <p:pic>
        <p:nvPicPr>
          <p:cNvPr id="11" name="Image 10">
            <a:extLst>
              <a:ext uri="{FF2B5EF4-FFF2-40B4-BE49-F238E27FC236}">
                <a16:creationId xmlns:a16="http://schemas.microsoft.com/office/drawing/2014/main" id="{0BED8453-1C65-269C-2F9D-7EBD27DC5AA9}"/>
              </a:ext>
            </a:extLst>
          </p:cNvPr>
          <p:cNvPicPr>
            <a:picLocks noChangeAspect="1"/>
          </p:cNvPicPr>
          <p:nvPr/>
        </p:nvPicPr>
        <p:blipFill>
          <a:blip r:embed="rId4"/>
          <a:stretch>
            <a:fillRect/>
          </a:stretch>
        </p:blipFill>
        <p:spPr>
          <a:xfrm>
            <a:off x="5058531" y="1719257"/>
            <a:ext cx="4463927" cy="3718293"/>
          </a:xfrm>
          <a:prstGeom prst="rect">
            <a:avLst/>
          </a:prstGeom>
        </p:spPr>
      </p:pic>
      <p:graphicFrame>
        <p:nvGraphicFramePr>
          <p:cNvPr id="12" name="Objet 11">
            <a:extLst>
              <a:ext uri="{FF2B5EF4-FFF2-40B4-BE49-F238E27FC236}">
                <a16:creationId xmlns:a16="http://schemas.microsoft.com/office/drawing/2014/main" id="{9E33423C-9F98-A100-2584-97A8A3026468}"/>
              </a:ext>
            </a:extLst>
          </p:cNvPr>
          <p:cNvGraphicFramePr>
            <a:graphicFrameLocks noChangeAspect="1"/>
          </p:cNvGraphicFramePr>
          <p:nvPr>
            <p:extLst>
              <p:ext uri="{D42A27DB-BD31-4B8C-83A1-F6EECF244321}">
                <p14:modId xmlns:p14="http://schemas.microsoft.com/office/powerpoint/2010/main" val="2761376515"/>
              </p:ext>
            </p:extLst>
          </p:nvPr>
        </p:nvGraphicFramePr>
        <p:xfrm>
          <a:off x="5546737" y="5586541"/>
          <a:ext cx="3487513" cy="781932"/>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5" imgW="2308966" imgH="517956" progId="Package">
                  <p:embed/>
                </p:oleObj>
              </mc:Choice>
              <mc:Fallback>
                <p:oleObj name="Objet d’environnement du Gestionnaire de liaisons" showAsIcon="1" r:id="rId5" imgW="2308966" imgH="517956" progId="Package">
                  <p:embed/>
                  <p:pic>
                    <p:nvPicPr>
                      <p:cNvPr id="12" name="Objet 11">
                        <a:extLst>
                          <a:ext uri="{FF2B5EF4-FFF2-40B4-BE49-F238E27FC236}">
                            <a16:creationId xmlns:a16="http://schemas.microsoft.com/office/drawing/2014/main" id="{9E33423C-9F98-A100-2584-97A8A3026468}"/>
                          </a:ext>
                        </a:extLst>
                      </p:cNvPr>
                      <p:cNvPicPr/>
                      <p:nvPr/>
                    </p:nvPicPr>
                    <p:blipFill>
                      <a:blip r:embed="rId6"/>
                      <a:stretch>
                        <a:fillRect/>
                      </a:stretch>
                    </p:blipFill>
                    <p:spPr>
                      <a:xfrm>
                        <a:off x="5546737" y="5586541"/>
                        <a:ext cx="3487513" cy="781932"/>
                      </a:xfrm>
                      <a:prstGeom prst="rect">
                        <a:avLst/>
                      </a:prstGeom>
                    </p:spPr>
                  </p:pic>
                </p:oleObj>
              </mc:Fallback>
            </mc:AlternateContent>
          </a:graphicData>
        </a:graphic>
      </p:graphicFrame>
    </p:spTree>
    <p:extLst>
      <p:ext uri="{BB962C8B-B14F-4D97-AF65-F5344CB8AC3E}">
        <p14:creationId xmlns:p14="http://schemas.microsoft.com/office/powerpoint/2010/main" val="1287078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7F16A-E331-4522-D19C-40D15A804A77}"/>
            </a:ext>
          </a:extLst>
        </p:cNvPr>
        <p:cNvGrpSpPr/>
        <p:nvPr/>
      </p:nvGrpSpPr>
      <p:grpSpPr>
        <a:xfrm>
          <a:off x="0" y="0"/>
          <a:ext cx="0" cy="0"/>
          <a:chOff x="0" y="0"/>
          <a:chExt cx="0" cy="0"/>
        </a:xfrm>
      </p:grpSpPr>
      <p:pic>
        <p:nvPicPr>
          <p:cNvPr id="9" name="Image 8">
            <a:extLst>
              <a:ext uri="{FF2B5EF4-FFF2-40B4-BE49-F238E27FC236}">
                <a16:creationId xmlns:a16="http://schemas.microsoft.com/office/drawing/2014/main" id="{3BC09A3F-A046-C011-4FD6-703B657A2765}"/>
              </a:ext>
            </a:extLst>
          </p:cNvPr>
          <p:cNvPicPr>
            <a:picLocks noChangeAspect="1"/>
          </p:cNvPicPr>
          <p:nvPr/>
        </p:nvPicPr>
        <p:blipFill>
          <a:blip r:embed="rId2"/>
          <a:stretch>
            <a:fillRect/>
          </a:stretch>
        </p:blipFill>
        <p:spPr>
          <a:xfrm>
            <a:off x="4876800" y="1808771"/>
            <a:ext cx="4608666" cy="3695144"/>
          </a:xfrm>
          <a:prstGeom prst="rect">
            <a:avLst/>
          </a:prstGeom>
        </p:spPr>
      </p:pic>
      <p:sp>
        <p:nvSpPr>
          <p:cNvPr id="54" name="Titre 3">
            <a:extLst>
              <a:ext uri="{FF2B5EF4-FFF2-40B4-BE49-F238E27FC236}">
                <a16:creationId xmlns:a16="http://schemas.microsoft.com/office/drawing/2014/main" id="{A0D98402-4B6C-322E-0D5C-61A432C65F78}"/>
              </a:ext>
            </a:extLst>
          </p:cNvPr>
          <p:cNvSpPr txBox="1">
            <a:spLocks/>
          </p:cNvSpPr>
          <p:nvPr/>
        </p:nvSpPr>
        <p:spPr>
          <a:xfrm>
            <a:off x="425355" y="404665"/>
            <a:ext cx="8261445" cy="415498"/>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6. </a:t>
            </a:r>
            <a:r>
              <a:rPr lang="fr-FR" kern="0" dirty="0" err="1">
                <a:solidFill>
                  <a:srgbClr val="156C9C"/>
                </a:solidFill>
                <a:latin typeface="Aptos SemiBold" panose="020B0004020202020204" pitchFamily="34" charset="0"/>
              </a:rPr>
              <a:t>Concurrential</a:t>
            </a:r>
            <a:r>
              <a:rPr lang="fr-FR" kern="0" dirty="0">
                <a:solidFill>
                  <a:srgbClr val="156C9C"/>
                </a:solidFill>
                <a:latin typeface="Aptos SemiBold" panose="020B0004020202020204" pitchFamily="34" charset="0"/>
              </a:rPr>
              <a:t> Analysis</a:t>
            </a:r>
          </a:p>
        </p:txBody>
      </p:sp>
      <p:sp>
        <p:nvSpPr>
          <p:cNvPr id="2" name="object 3">
            <a:extLst>
              <a:ext uri="{FF2B5EF4-FFF2-40B4-BE49-F238E27FC236}">
                <a16:creationId xmlns:a16="http://schemas.microsoft.com/office/drawing/2014/main" id="{3AA5C830-A3E2-F54A-38D1-E5B4BA33F857}"/>
              </a:ext>
            </a:extLst>
          </p:cNvPr>
          <p:cNvSpPr txBox="1"/>
          <p:nvPr/>
        </p:nvSpPr>
        <p:spPr>
          <a:xfrm>
            <a:off x="425355" y="820163"/>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6.2. </a:t>
            </a:r>
            <a:r>
              <a:rPr lang="fr-FR" sz="2100" dirty="0" err="1">
                <a:solidFill>
                  <a:srgbClr val="8D9299"/>
                </a:solidFill>
                <a:latin typeface="Aptos Display" panose="020B0004020202020204" pitchFamily="34" charset="0"/>
                <a:cs typeface="Arial MT"/>
              </a:rPr>
              <a:t>Identifying</a:t>
            </a:r>
            <a:r>
              <a:rPr lang="fr-FR" sz="2100" dirty="0">
                <a:solidFill>
                  <a:srgbClr val="8D9299"/>
                </a:solidFill>
                <a:latin typeface="Aptos Display" panose="020B0004020202020204" pitchFamily="34" charset="0"/>
                <a:cs typeface="Arial MT"/>
              </a:rPr>
              <a:t> Direct </a:t>
            </a:r>
            <a:r>
              <a:rPr lang="fr-FR" sz="2100" dirty="0" err="1">
                <a:solidFill>
                  <a:srgbClr val="8D9299"/>
                </a:solidFill>
                <a:latin typeface="Aptos Display" panose="020B0004020202020204" pitchFamily="34" charset="0"/>
                <a:cs typeface="Arial MT"/>
              </a:rPr>
              <a:t>Competitors</a:t>
            </a:r>
            <a:endParaRPr lang="fr-FR" sz="2100" dirty="0">
              <a:latin typeface="Aptos Display" panose="020B0004020202020204" pitchFamily="34" charset="0"/>
              <a:cs typeface="Arial MT"/>
            </a:endParaRPr>
          </a:p>
        </p:txBody>
      </p:sp>
      <p:sp>
        <p:nvSpPr>
          <p:cNvPr id="5" name="ZoneTexte 4">
            <a:extLst>
              <a:ext uri="{FF2B5EF4-FFF2-40B4-BE49-F238E27FC236}">
                <a16:creationId xmlns:a16="http://schemas.microsoft.com/office/drawing/2014/main" id="{399D6C4D-9E18-EFF5-5958-AA0F3357378A}"/>
              </a:ext>
            </a:extLst>
          </p:cNvPr>
          <p:cNvSpPr txBox="1"/>
          <p:nvPr/>
        </p:nvSpPr>
        <p:spPr>
          <a:xfrm>
            <a:off x="275617" y="3135933"/>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err="1">
                <a:latin typeface="Aptos" panose="020B0004020202020204" pitchFamily="34" charset="0"/>
              </a:rPr>
              <a:t>Visualization</a:t>
            </a:r>
            <a:r>
              <a:rPr lang="fr-FR" dirty="0">
                <a:latin typeface="Aptos" panose="020B0004020202020204" pitchFamily="34" charset="0"/>
              </a:rPr>
              <a:t> :</a:t>
            </a:r>
          </a:p>
        </p:txBody>
      </p:sp>
      <p:graphicFrame>
        <p:nvGraphicFramePr>
          <p:cNvPr id="12" name="Objet 11">
            <a:extLst>
              <a:ext uri="{FF2B5EF4-FFF2-40B4-BE49-F238E27FC236}">
                <a16:creationId xmlns:a16="http://schemas.microsoft.com/office/drawing/2014/main" id="{00C74854-8C53-0FBC-5178-BC4B79BE7A7B}"/>
              </a:ext>
            </a:extLst>
          </p:cNvPr>
          <p:cNvGraphicFramePr>
            <a:graphicFrameLocks noChangeAspect="1"/>
          </p:cNvGraphicFramePr>
          <p:nvPr>
            <p:extLst>
              <p:ext uri="{D42A27DB-BD31-4B8C-83A1-F6EECF244321}">
                <p14:modId xmlns:p14="http://schemas.microsoft.com/office/powerpoint/2010/main" val="2204512857"/>
              </p:ext>
            </p:extLst>
          </p:nvPr>
        </p:nvGraphicFramePr>
        <p:xfrm>
          <a:off x="5290531" y="5614211"/>
          <a:ext cx="3781204" cy="839124"/>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2331933" imgH="517956" progId="Package">
                  <p:embed/>
                </p:oleObj>
              </mc:Choice>
              <mc:Fallback>
                <p:oleObj name="Objet d’environnement du Gestionnaire de liaisons" showAsIcon="1" r:id="rId3" imgW="2331933" imgH="517956" progId="Package">
                  <p:embed/>
                  <p:pic>
                    <p:nvPicPr>
                      <p:cNvPr id="12" name="Objet 11">
                        <a:extLst>
                          <a:ext uri="{FF2B5EF4-FFF2-40B4-BE49-F238E27FC236}">
                            <a16:creationId xmlns:a16="http://schemas.microsoft.com/office/drawing/2014/main" id="{00C74854-8C53-0FBC-5178-BC4B79BE7A7B}"/>
                          </a:ext>
                        </a:extLst>
                      </p:cNvPr>
                      <p:cNvPicPr/>
                      <p:nvPr/>
                    </p:nvPicPr>
                    <p:blipFill>
                      <a:blip r:embed="rId4"/>
                      <a:stretch>
                        <a:fillRect/>
                      </a:stretch>
                    </p:blipFill>
                    <p:spPr>
                      <a:xfrm>
                        <a:off x="5290531" y="5614211"/>
                        <a:ext cx="3781204" cy="839124"/>
                      </a:xfrm>
                      <a:prstGeom prst="rect">
                        <a:avLst/>
                      </a:prstGeom>
                    </p:spPr>
                  </p:pic>
                </p:oleObj>
              </mc:Fallback>
            </mc:AlternateContent>
          </a:graphicData>
        </a:graphic>
      </p:graphicFrame>
      <p:pic>
        <p:nvPicPr>
          <p:cNvPr id="14" name="Image 13">
            <a:extLst>
              <a:ext uri="{FF2B5EF4-FFF2-40B4-BE49-F238E27FC236}">
                <a16:creationId xmlns:a16="http://schemas.microsoft.com/office/drawing/2014/main" id="{C1345887-BCB1-3B4B-77D0-A3BCCE8BE398}"/>
              </a:ext>
            </a:extLst>
          </p:cNvPr>
          <p:cNvPicPr>
            <a:picLocks noChangeAspect="1"/>
          </p:cNvPicPr>
          <p:nvPr/>
        </p:nvPicPr>
        <p:blipFill>
          <a:blip r:embed="rId5"/>
          <a:stretch>
            <a:fillRect/>
          </a:stretch>
        </p:blipFill>
        <p:spPr>
          <a:xfrm>
            <a:off x="320389" y="3664701"/>
            <a:ext cx="4100832" cy="2066310"/>
          </a:xfrm>
          <a:prstGeom prst="rect">
            <a:avLst/>
          </a:prstGeom>
        </p:spPr>
      </p:pic>
      <p:sp>
        <p:nvSpPr>
          <p:cNvPr id="15" name="ZoneTexte 14">
            <a:extLst>
              <a:ext uri="{FF2B5EF4-FFF2-40B4-BE49-F238E27FC236}">
                <a16:creationId xmlns:a16="http://schemas.microsoft.com/office/drawing/2014/main" id="{5C748A99-5F33-3935-3795-62E8AECCE9C4}"/>
              </a:ext>
            </a:extLst>
          </p:cNvPr>
          <p:cNvSpPr txBox="1"/>
          <p:nvPr/>
        </p:nvSpPr>
        <p:spPr>
          <a:xfrm>
            <a:off x="270753" y="1513809"/>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err="1">
                <a:latin typeface="Aptos" panose="020B0004020202020204" pitchFamily="34" charset="0"/>
              </a:rPr>
              <a:t>Adding</a:t>
            </a:r>
            <a:r>
              <a:rPr lang="fr-FR" dirty="0">
                <a:latin typeface="Aptos" panose="020B0004020202020204" pitchFamily="34" charset="0"/>
              </a:rPr>
              <a:t> a new </a:t>
            </a:r>
            <a:r>
              <a:rPr lang="fr-FR" dirty="0" err="1">
                <a:latin typeface="Aptos" panose="020B0004020202020204" pitchFamily="34" charset="0"/>
              </a:rPr>
              <a:t>column</a:t>
            </a:r>
            <a:r>
              <a:rPr lang="fr-FR" dirty="0">
                <a:latin typeface="Aptos" panose="020B0004020202020204" pitchFamily="34" charset="0"/>
              </a:rPr>
              <a:t> :</a:t>
            </a:r>
          </a:p>
        </p:txBody>
      </p:sp>
      <p:sp>
        <p:nvSpPr>
          <p:cNvPr id="17" name="ZoneTexte 16">
            <a:extLst>
              <a:ext uri="{FF2B5EF4-FFF2-40B4-BE49-F238E27FC236}">
                <a16:creationId xmlns:a16="http://schemas.microsoft.com/office/drawing/2014/main" id="{7D4CAD94-E7A8-B03B-EA1E-30B6A5E7BBE2}"/>
              </a:ext>
            </a:extLst>
          </p:cNvPr>
          <p:cNvSpPr txBox="1"/>
          <p:nvPr/>
        </p:nvSpPr>
        <p:spPr>
          <a:xfrm>
            <a:off x="270753" y="1993437"/>
            <a:ext cx="4148847" cy="523220"/>
          </a:xfrm>
          <a:prstGeom prst="rect">
            <a:avLst/>
          </a:prstGeom>
          <a:noFill/>
        </p:spPr>
        <p:txBody>
          <a:bodyPr wrap="square">
            <a:spAutoFit/>
          </a:bodyPr>
          <a:lstStyle/>
          <a:p>
            <a:r>
              <a:rPr lang="fr-FR" sz="1400" b="1" dirty="0" err="1">
                <a:solidFill>
                  <a:srgbClr val="156C9C"/>
                </a:solidFill>
                <a:latin typeface="Aptos Display" panose="020B0004020202020204" pitchFamily="34" charset="0"/>
                <a:cs typeface="Arial MT"/>
              </a:rPr>
              <a:t>Competitive</a:t>
            </a:r>
            <a:r>
              <a:rPr lang="fr-FR" sz="1400" b="1" dirty="0">
                <a:solidFill>
                  <a:srgbClr val="156C9C"/>
                </a:solidFill>
                <a:latin typeface="Aptos Display" panose="020B0004020202020204" pitchFamily="34" charset="0"/>
                <a:cs typeface="Arial MT"/>
              </a:rPr>
              <a:t> </a:t>
            </a:r>
            <a:r>
              <a:rPr lang="fr-FR" sz="1400" b="1" dirty="0" err="1">
                <a:solidFill>
                  <a:srgbClr val="156C9C"/>
                </a:solidFill>
                <a:latin typeface="Aptos Display" panose="020B0004020202020204" pitchFamily="34" charset="0"/>
                <a:cs typeface="Arial MT"/>
              </a:rPr>
              <a:t>Intensity</a:t>
            </a:r>
            <a:r>
              <a:rPr lang="fr-FR" sz="1400" b="1" dirty="0">
                <a:solidFill>
                  <a:srgbClr val="156C9C"/>
                </a:solidFill>
                <a:latin typeface="Aptos Display" panose="020B0004020202020204" pitchFamily="34" charset="0"/>
                <a:cs typeface="Arial MT"/>
              </a:rPr>
              <a:t> </a:t>
            </a:r>
            <a:r>
              <a:rPr lang="fr-FR" sz="1600" b="1" dirty="0">
                <a:solidFill>
                  <a:srgbClr val="8D9299"/>
                </a:solidFill>
                <a:latin typeface="Aptos Display" panose="020B0004020202020204" pitchFamily="34" charset="0"/>
                <a:cs typeface="Arial MT"/>
              </a:rPr>
              <a:t>: </a:t>
            </a:r>
            <a:r>
              <a:rPr lang="fr-FR" sz="1200" dirty="0">
                <a:latin typeface="Aptos Display" panose="020B0004020202020204" pitchFamily="34" charset="0"/>
                <a:cs typeface="Arial MT"/>
              </a:rPr>
              <a:t>Number of </a:t>
            </a:r>
            <a:r>
              <a:rPr lang="fr-FR" sz="1200" dirty="0" err="1">
                <a:latin typeface="Aptos Display" panose="020B0004020202020204" pitchFamily="34" charset="0"/>
                <a:cs typeface="Arial MT"/>
              </a:rPr>
              <a:t>competitors</a:t>
            </a:r>
            <a:r>
              <a:rPr lang="fr-FR" sz="1200" dirty="0">
                <a:latin typeface="Aptos Display" panose="020B0004020202020204" pitchFamily="34" charset="0"/>
                <a:cs typeface="Arial MT"/>
              </a:rPr>
              <a:t> in the same </a:t>
            </a:r>
            <a:r>
              <a:rPr lang="fr-FR" sz="1200" dirty="0" err="1">
                <a:latin typeface="Aptos Display" panose="020B0004020202020204" pitchFamily="34" charset="0"/>
                <a:cs typeface="Arial MT"/>
              </a:rPr>
              <a:t>catchment</a:t>
            </a:r>
            <a:r>
              <a:rPr lang="fr-FR" sz="1200" dirty="0">
                <a:latin typeface="Aptos Display" panose="020B0004020202020204" pitchFamily="34" charset="0"/>
                <a:cs typeface="Arial MT"/>
              </a:rPr>
              <a:t> area ( 30m to 500m)</a:t>
            </a:r>
            <a:endParaRPr lang="fr-FR" sz="1600" b="1" dirty="0"/>
          </a:p>
        </p:txBody>
      </p:sp>
    </p:spTree>
    <p:extLst>
      <p:ext uri="{BB962C8B-B14F-4D97-AF65-F5344CB8AC3E}">
        <p14:creationId xmlns:p14="http://schemas.microsoft.com/office/powerpoint/2010/main" val="700873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AC091-88A8-452C-C50E-AC26BE3260CA}"/>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901597C2-92D7-50BB-8D5E-863B64CCD967}"/>
              </a:ext>
            </a:extLst>
          </p:cNvPr>
          <p:cNvSpPr txBox="1">
            <a:spLocks/>
          </p:cNvSpPr>
          <p:nvPr/>
        </p:nvSpPr>
        <p:spPr>
          <a:xfrm>
            <a:off x="425355" y="404665"/>
            <a:ext cx="8261445" cy="415498"/>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6. </a:t>
            </a:r>
            <a:r>
              <a:rPr lang="fr-FR" kern="0" dirty="0" err="1">
                <a:solidFill>
                  <a:srgbClr val="156C9C"/>
                </a:solidFill>
                <a:latin typeface="Aptos SemiBold" panose="020B0004020202020204" pitchFamily="34" charset="0"/>
              </a:rPr>
              <a:t>Concurrential</a:t>
            </a:r>
            <a:r>
              <a:rPr lang="fr-FR" kern="0" dirty="0">
                <a:solidFill>
                  <a:srgbClr val="156C9C"/>
                </a:solidFill>
                <a:latin typeface="Aptos SemiBold" panose="020B0004020202020204" pitchFamily="34" charset="0"/>
              </a:rPr>
              <a:t> Analysis</a:t>
            </a:r>
          </a:p>
        </p:txBody>
      </p:sp>
      <p:sp>
        <p:nvSpPr>
          <p:cNvPr id="2" name="object 3">
            <a:extLst>
              <a:ext uri="{FF2B5EF4-FFF2-40B4-BE49-F238E27FC236}">
                <a16:creationId xmlns:a16="http://schemas.microsoft.com/office/drawing/2014/main" id="{610AA0C5-D9E0-C1B5-67A1-2BF1AC5EB87E}"/>
              </a:ext>
            </a:extLst>
          </p:cNvPr>
          <p:cNvSpPr txBox="1"/>
          <p:nvPr/>
        </p:nvSpPr>
        <p:spPr>
          <a:xfrm>
            <a:off x="425355" y="820163"/>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6.3. </a:t>
            </a:r>
            <a:r>
              <a:rPr lang="en-US" sz="2100" dirty="0">
                <a:solidFill>
                  <a:srgbClr val="8D9299"/>
                </a:solidFill>
                <a:latin typeface="Aptos Display" panose="020B0004020202020204" pitchFamily="34" charset="0"/>
                <a:cs typeface="Arial MT"/>
              </a:rPr>
              <a:t>Reassessment with Competitive Intensity</a:t>
            </a:r>
            <a:endParaRPr lang="fr-FR" sz="2100" dirty="0">
              <a:latin typeface="Aptos Display" panose="020B0004020202020204" pitchFamily="34" charset="0"/>
              <a:cs typeface="Arial MT"/>
            </a:endParaRPr>
          </a:p>
        </p:txBody>
      </p:sp>
      <p:pic>
        <p:nvPicPr>
          <p:cNvPr id="4" name="Image 3">
            <a:extLst>
              <a:ext uri="{FF2B5EF4-FFF2-40B4-BE49-F238E27FC236}">
                <a16:creationId xmlns:a16="http://schemas.microsoft.com/office/drawing/2014/main" id="{FEEF6FB3-79DC-056D-B3E3-ACDB68A2D249}"/>
              </a:ext>
            </a:extLst>
          </p:cNvPr>
          <p:cNvPicPr>
            <a:picLocks noChangeAspect="1"/>
          </p:cNvPicPr>
          <p:nvPr/>
        </p:nvPicPr>
        <p:blipFill>
          <a:blip r:embed="rId2"/>
          <a:stretch>
            <a:fillRect/>
          </a:stretch>
        </p:blipFill>
        <p:spPr>
          <a:xfrm>
            <a:off x="509248" y="1571650"/>
            <a:ext cx="4215154" cy="2514601"/>
          </a:xfrm>
          <a:prstGeom prst="rect">
            <a:avLst/>
          </a:prstGeom>
        </p:spPr>
      </p:pic>
      <p:pic>
        <p:nvPicPr>
          <p:cNvPr id="6" name="Image 5">
            <a:extLst>
              <a:ext uri="{FF2B5EF4-FFF2-40B4-BE49-F238E27FC236}">
                <a16:creationId xmlns:a16="http://schemas.microsoft.com/office/drawing/2014/main" id="{A8FE32EA-385C-75C0-C735-38793309274B}"/>
              </a:ext>
            </a:extLst>
          </p:cNvPr>
          <p:cNvPicPr>
            <a:picLocks noChangeAspect="1"/>
          </p:cNvPicPr>
          <p:nvPr/>
        </p:nvPicPr>
        <p:blipFill>
          <a:blip r:embed="rId3"/>
          <a:stretch>
            <a:fillRect/>
          </a:stretch>
        </p:blipFill>
        <p:spPr>
          <a:xfrm>
            <a:off x="5181600" y="1571650"/>
            <a:ext cx="4215154" cy="2514602"/>
          </a:xfrm>
          <a:prstGeom prst="rect">
            <a:avLst/>
          </a:prstGeom>
        </p:spPr>
      </p:pic>
      <p:sp>
        <p:nvSpPr>
          <p:cNvPr id="10" name="ZoneTexte 9">
            <a:extLst>
              <a:ext uri="{FF2B5EF4-FFF2-40B4-BE49-F238E27FC236}">
                <a16:creationId xmlns:a16="http://schemas.microsoft.com/office/drawing/2014/main" id="{2EC7F189-B7CE-6CBC-16DD-5A1986293BDC}"/>
              </a:ext>
            </a:extLst>
          </p:cNvPr>
          <p:cNvSpPr txBox="1"/>
          <p:nvPr/>
        </p:nvSpPr>
        <p:spPr>
          <a:xfrm>
            <a:off x="304800" y="4086251"/>
            <a:ext cx="9296400" cy="2492990"/>
          </a:xfrm>
          <a:prstGeom prst="rect">
            <a:avLst/>
          </a:prstGeom>
          <a:noFill/>
          <a:ln>
            <a:solidFill>
              <a:srgbClr val="156C9C"/>
            </a:solidFill>
          </a:ln>
        </p:spPr>
        <p:txBody>
          <a:bodyPr wrap="square">
            <a:spAutoFit/>
          </a:bodyPr>
          <a:lstStyle/>
          <a:p>
            <a:r>
              <a:rPr lang="en-US" sz="1200" b="1" dirty="0"/>
              <a:t>Observation:</a:t>
            </a:r>
          </a:p>
          <a:p>
            <a:r>
              <a:rPr lang="en-US" sz="1200" dirty="0"/>
              <a:t>Interestingly, we found a positive correlation between competitive intensity and revenue. Initially, it was expected that more competitors would result in lower revenues, as competition typically divides market share. However, the results reveal a different pattern.</a:t>
            </a:r>
          </a:p>
          <a:p>
            <a:endParaRPr lang="en-US" sz="1200" dirty="0"/>
          </a:p>
          <a:p>
            <a:r>
              <a:rPr lang="en-US" sz="1200" b="1" dirty="0"/>
              <a:t>Marketing Insight:</a:t>
            </a:r>
          </a:p>
          <a:p>
            <a:r>
              <a:rPr lang="en-US" sz="1200" dirty="0"/>
              <a:t>This finding aligns with a known marketing principle: the presence of competitors in close proximity can create a market concentration effect. When multiple centers exist in the same area, they collectively attract more clients, as potential customers are more likely to choose the area when they have multiple options. The decision is no longer whether to visit the area but rather which center to choose once there.</a:t>
            </a:r>
          </a:p>
          <a:p>
            <a:endParaRPr lang="en-US" sz="1200" dirty="0"/>
          </a:p>
          <a:p>
            <a:r>
              <a:rPr lang="en-US" sz="1200" b="1" dirty="0"/>
              <a:t>Balanced Competition:</a:t>
            </a:r>
          </a:p>
          <a:p>
            <a:r>
              <a:rPr lang="en-US" sz="1200" dirty="0"/>
              <a:t>However, the positive correlation is not infinite. The analysis suggests there is an optimal level of competition:</a:t>
            </a:r>
          </a:p>
          <a:p>
            <a:pPr marL="171450" indent="-171450">
              <a:buFont typeface="Arial" panose="020B0604020202090204" pitchFamily="34" charset="0"/>
              <a:buChar char="•"/>
            </a:pPr>
            <a:r>
              <a:rPr lang="en-US" sz="1200" dirty="0"/>
              <a:t>Having too few competitors may fail to create the market concentration effect, resulting in lower revenues.</a:t>
            </a:r>
          </a:p>
          <a:p>
            <a:pPr marL="171450" indent="-171450">
              <a:buFont typeface="Arial" panose="020B0604020202090204" pitchFamily="34" charset="0"/>
              <a:buChar char="•"/>
            </a:pPr>
            <a:r>
              <a:rPr lang="en-US" sz="1200" dirty="0"/>
              <a:t>Having too many competitors may oversaturate the market, causing revenue to diminish.</a:t>
            </a:r>
            <a:endParaRPr lang="fr-FR" sz="1200" dirty="0"/>
          </a:p>
        </p:txBody>
      </p:sp>
      <p:sp>
        <p:nvSpPr>
          <p:cNvPr id="11" name="ZoneTexte 10">
            <a:extLst>
              <a:ext uri="{FF2B5EF4-FFF2-40B4-BE49-F238E27FC236}">
                <a16:creationId xmlns:a16="http://schemas.microsoft.com/office/drawing/2014/main" id="{815689B7-1ABE-26D9-A680-8F89BA738242}"/>
              </a:ext>
            </a:extLst>
          </p:cNvPr>
          <p:cNvSpPr txBox="1"/>
          <p:nvPr/>
        </p:nvSpPr>
        <p:spPr>
          <a:xfrm>
            <a:off x="292725" y="1202317"/>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err="1">
                <a:latin typeface="Aptos" panose="020B0004020202020204" pitchFamily="34" charset="0"/>
              </a:rPr>
              <a:t>Feature</a:t>
            </a:r>
            <a:r>
              <a:rPr lang="fr-FR" dirty="0">
                <a:latin typeface="Aptos" panose="020B0004020202020204" pitchFamily="34" charset="0"/>
              </a:rPr>
              <a:t> Importance :</a:t>
            </a:r>
          </a:p>
        </p:txBody>
      </p:sp>
    </p:spTree>
    <p:extLst>
      <p:ext uri="{BB962C8B-B14F-4D97-AF65-F5344CB8AC3E}">
        <p14:creationId xmlns:p14="http://schemas.microsoft.com/office/powerpoint/2010/main" val="2530548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E3ACE-B4A1-407F-3417-0135B797D392}"/>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7E980C9A-ED70-7426-F7D9-6D84F4E7BD05}"/>
              </a:ext>
            </a:extLst>
          </p:cNvPr>
          <p:cNvSpPr txBox="1">
            <a:spLocks/>
          </p:cNvSpPr>
          <p:nvPr/>
        </p:nvSpPr>
        <p:spPr>
          <a:xfrm>
            <a:off x="425355" y="404665"/>
            <a:ext cx="8261445" cy="415498"/>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6. </a:t>
            </a:r>
            <a:r>
              <a:rPr lang="fr-FR" kern="0" dirty="0" err="1">
                <a:solidFill>
                  <a:srgbClr val="156C9C"/>
                </a:solidFill>
                <a:latin typeface="Aptos SemiBold" panose="020B0004020202020204" pitchFamily="34" charset="0"/>
              </a:rPr>
              <a:t>Concurrential</a:t>
            </a:r>
            <a:r>
              <a:rPr lang="fr-FR" kern="0" dirty="0">
                <a:solidFill>
                  <a:srgbClr val="156C9C"/>
                </a:solidFill>
                <a:latin typeface="Aptos SemiBold" panose="020B0004020202020204" pitchFamily="34" charset="0"/>
              </a:rPr>
              <a:t> Analysis</a:t>
            </a:r>
          </a:p>
        </p:txBody>
      </p:sp>
      <p:sp>
        <p:nvSpPr>
          <p:cNvPr id="2" name="object 3">
            <a:extLst>
              <a:ext uri="{FF2B5EF4-FFF2-40B4-BE49-F238E27FC236}">
                <a16:creationId xmlns:a16="http://schemas.microsoft.com/office/drawing/2014/main" id="{082B320C-506F-3C6B-0828-96A476CD81B0}"/>
              </a:ext>
            </a:extLst>
          </p:cNvPr>
          <p:cNvSpPr txBox="1"/>
          <p:nvPr/>
        </p:nvSpPr>
        <p:spPr>
          <a:xfrm>
            <a:off x="425355" y="820163"/>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6.3. </a:t>
            </a:r>
            <a:r>
              <a:rPr lang="en-US" sz="2100" dirty="0">
                <a:solidFill>
                  <a:srgbClr val="8D9299"/>
                </a:solidFill>
                <a:latin typeface="Aptos Display" panose="020B0004020202020204" pitchFamily="34" charset="0"/>
                <a:cs typeface="Arial MT"/>
              </a:rPr>
              <a:t>Reassessment with Competitive Intensity</a:t>
            </a:r>
            <a:endParaRPr lang="fr-FR" sz="2100" dirty="0">
              <a:latin typeface="Aptos Display" panose="020B0004020202020204" pitchFamily="34" charset="0"/>
              <a:cs typeface="Arial MT"/>
            </a:endParaRPr>
          </a:p>
        </p:txBody>
      </p:sp>
      <p:pic>
        <p:nvPicPr>
          <p:cNvPr id="5" name="Image 4">
            <a:extLst>
              <a:ext uri="{FF2B5EF4-FFF2-40B4-BE49-F238E27FC236}">
                <a16:creationId xmlns:a16="http://schemas.microsoft.com/office/drawing/2014/main" id="{985356AA-F2ED-216A-2ADB-73CA41064E4E}"/>
              </a:ext>
            </a:extLst>
          </p:cNvPr>
          <p:cNvPicPr>
            <a:picLocks noChangeAspect="1"/>
          </p:cNvPicPr>
          <p:nvPr/>
        </p:nvPicPr>
        <p:blipFill>
          <a:blip r:embed="rId2"/>
          <a:stretch>
            <a:fillRect/>
          </a:stretch>
        </p:blipFill>
        <p:spPr>
          <a:xfrm>
            <a:off x="425355" y="4191000"/>
            <a:ext cx="3102471" cy="2478212"/>
          </a:xfrm>
          <a:prstGeom prst="rect">
            <a:avLst/>
          </a:prstGeom>
        </p:spPr>
      </p:pic>
      <p:sp>
        <p:nvSpPr>
          <p:cNvPr id="9" name="ZoneTexte 8">
            <a:extLst>
              <a:ext uri="{FF2B5EF4-FFF2-40B4-BE49-F238E27FC236}">
                <a16:creationId xmlns:a16="http://schemas.microsoft.com/office/drawing/2014/main" id="{C649D22F-6FD6-FE91-AB26-35F35A3C39FA}"/>
              </a:ext>
            </a:extLst>
          </p:cNvPr>
          <p:cNvSpPr txBox="1"/>
          <p:nvPr/>
        </p:nvSpPr>
        <p:spPr>
          <a:xfrm>
            <a:off x="292725" y="1202317"/>
            <a:ext cx="4648200" cy="369332"/>
          </a:xfrm>
          <a:prstGeom prst="rect">
            <a:avLst/>
          </a:prstGeom>
          <a:noFill/>
        </p:spPr>
        <p:txBody>
          <a:bodyPr wrap="square">
            <a:spAutoFit/>
          </a:bodyPr>
          <a:lstStyle/>
          <a:p>
            <a:pPr marL="285750" indent="-285750">
              <a:buFont typeface="Arial" panose="020B0604020202090204" pitchFamily="34" charset="0"/>
              <a:buChar char="•"/>
            </a:pPr>
            <a:r>
              <a:rPr lang="fr-FR" dirty="0">
                <a:latin typeface="Aptos" panose="020B0004020202020204" pitchFamily="34" charset="0"/>
              </a:rPr>
              <a:t>Client Segmentation:</a:t>
            </a:r>
          </a:p>
        </p:txBody>
      </p:sp>
      <p:grpSp>
        <p:nvGrpSpPr>
          <p:cNvPr id="12" name="Groupe 11">
            <a:extLst>
              <a:ext uri="{FF2B5EF4-FFF2-40B4-BE49-F238E27FC236}">
                <a16:creationId xmlns:a16="http://schemas.microsoft.com/office/drawing/2014/main" id="{095DAD81-B985-ED94-AA59-B44E19C99C44}"/>
              </a:ext>
            </a:extLst>
          </p:cNvPr>
          <p:cNvGrpSpPr/>
          <p:nvPr/>
        </p:nvGrpSpPr>
        <p:grpSpPr>
          <a:xfrm>
            <a:off x="485185" y="1782879"/>
            <a:ext cx="3042642" cy="2043185"/>
            <a:chOff x="485184" y="1926241"/>
            <a:chExt cx="3102471" cy="2275722"/>
          </a:xfrm>
        </p:grpSpPr>
        <p:pic>
          <p:nvPicPr>
            <p:cNvPr id="8" name="Image 7">
              <a:extLst>
                <a:ext uri="{FF2B5EF4-FFF2-40B4-BE49-F238E27FC236}">
                  <a16:creationId xmlns:a16="http://schemas.microsoft.com/office/drawing/2014/main" id="{79283E9E-7C17-395B-4440-0FD3EAE29526}"/>
                </a:ext>
              </a:extLst>
            </p:cNvPr>
            <p:cNvPicPr>
              <a:picLocks noChangeAspect="1"/>
            </p:cNvPicPr>
            <p:nvPr/>
          </p:nvPicPr>
          <p:blipFill>
            <a:blip r:embed="rId3"/>
            <a:stretch>
              <a:fillRect/>
            </a:stretch>
          </p:blipFill>
          <p:spPr>
            <a:xfrm>
              <a:off x="485184" y="1926241"/>
              <a:ext cx="3102471" cy="2275722"/>
            </a:xfrm>
            <a:prstGeom prst="rect">
              <a:avLst/>
            </a:prstGeom>
          </p:spPr>
        </p:pic>
        <p:sp>
          <p:nvSpPr>
            <p:cNvPr id="11" name="Ellipse 10">
              <a:extLst>
                <a:ext uri="{FF2B5EF4-FFF2-40B4-BE49-F238E27FC236}">
                  <a16:creationId xmlns:a16="http://schemas.microsoft.com/office/drawing/2014/main" id="{2D5F1B28-3E43-2D82-7E0C-694B7C008BC3}"/>
                </a:ext>
              </a:extLst>
            </p:cNvPr>
            <p:cNvSpPr/>
            <p:nvPr/>
          </p:nvSpPr>
          <p:spPr>
            <a:xfrm>
              <a:off x="3048000" y="1926241"/>
              <a:ext cx="228600" cy="141423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ZoneTexte 12">
            <a:extLst>
              <a:ext uri="{FF2B5EF4-FFF2-40B4-BE49-F238E27FC236}">
                <a16:creationId xmlns:a16="http://schemas.microsoft.com/office/drawing/2014/main" id="{C2508CAB-DC6C-EE81-A96D-44355A89A99C}"/>
              </a:ext>
            </a:extLst>
          </p:cNvPr>
          <p:cNvSpPr txBox="1"/>
          <p:nvPr/>
        </p:nvSpPr>
        <p:spPr>
          <a:xfrm>
            <a:off x="391308" y="1502638"/>
            <a:ext cx="6204045" cy="276999"/>
          </a:xfrm>
          <a:prstGeom prst="rect">
            <a:avLst/>
          </a:prstGeom>
          <a:noFill/>
        </p:spPr>
        <p:txBody>
          <a:bodyPr wrap="square">
            <a:spAutoFit/>
          </a:bodyPr>
          <a:lstStyle/>
          <a:p>
            <a:pPr marL="171450" indent="-171450">
              <a:buFont typeface="Arial" panose="020B0604020202090204" pitchFamily="34" charset="0"/>
              <a:buChar char="•"/>
            </a:pPr>
            <a:r>
              <a:rPr lang="fr-FR" sz="1200" dirty="0">
                <a:latin typeface="Aptos" panose="020B0004020202020204" pitchFamily="34" charset="0"/>
              </a:rPr>
              <a:t>PC Analysis :</a:t>
            </a:r>
          </a:p>
        </p:txBody>
      </p:sp>
      <p:sp>
        <p:nvSpPr>
          <p:cNvPr id="14" name="ZoneTexte 13">
            <a:extLst>
              <a:ext uri="{FF2B5EF4-FFF2-40B4-BE49-F238E27FC236}">
                <a16:creationId xmlns:a16="http://schemas.microsoft.com/office/drawing/2014/main" id="{063F5977-9BEF-958A-CBF2-4C9E1A9BE10D}"/>
              </a:ext>
            </a:extLst>
          </p:cNvPr>
          <p:cNvSpPr txBox="1"/>
          <p:nvPr/>
        </p:nvSpPr>
        <p:spPr>
          <a:xfrm>
            <a:off x="425355" y="3914001"/>
            <a:ext cx="6204045" cy="276999"/>
          </a:xfrm>
          <a:prstGeom prst="rect">
            <a:avLst/>
          </a:prstGeom>
          <a:noFill/>
        </p:spPr>
        <p:txBody>
          <a:bodyPr wrap="square">
            <a:spAutoFit/>
          </a:bodyPr>
          <a:lstStyle/>
          <a:p>
            <a:pPr marL="171450" indent="-171450">
              <a:buFont typeface="Arial" panose="020B0604020202090204" pitchFamily="34" charset="0"/>
              <a:buChar char="•"/>
            </a:pPr>
            <a:r>
              <a:rPr lang="fr-FR" sz="1200" dirty="0">
                <a:latin typeface="Aptos" panose="020B0004020202020204" pitchFamily="34" charset="0"/>
              </a:rPr>
              <a:t>Clusters </a:t>
            </a:r>
            <a:r>
              <a:rPr lang="fr-FR" sz="1200" dirty="0" err="1">
                <a:latin typeface="Aptos" panose="020B0004020202020204" pitchFamily="34" charset="0"/>
              </a:rPr>
              <a:t>Visualization</a:t>
            </a:r>
            <a:r>
              <a:rPr lang="fr-FR" sz="1200" dirty="0">
                <a:latin typeface="Aptos" panose="020B0004020202020204" pitchFamily="34" charset="0"/>
              </a:rPr>
              <a:t> :</a:t>
            </a:r>
          </a:p>
        </p:txBody>
      </p:sp>
      <p:pic>
        <p:nvPicPr>
          <p:cNvPr id="16" name="Image 15">
            <a:extLst>
              <a:ext uri="{FF2B5EF4-FFF2-40B4-BE49-F238E27FC236}">
                <a16:creationId xmlns:a16="http://schemas.microsoft.com/office/drawing/2014/main" id="{AFFCDA69-3C29-3ED0-A9DD-142B5E2D1165}"/>
              </a:ext>
            </a:extLst>
          </p:cNvPr>
          <p:cNvPicPr>
            <a:picLocks noChangeAspect="1"/>
          </p:cNvPicPr>
          <p:nvPr/>
        </p:nvPicPr>
        <p:blipFill>
          <a:blip r:embed="rId4"/>
          <a:stretch>
            <a:fillRect/>
          </a:stretch>
        </p:blipFill>
        <p:spPr>
          <a:xfrm>
            <a:off x="4076700" y="1837938"/>
            <a:ext cx="5344115" cy="1159609"/>
          </a:xfrm>
          <a:prstGeom prst="rect">
            <a:avLst/>
          </a:prstGeom>
        </p:spPr>
      </p:pic>
      <p:sp>
        <p:nvSpPr>
          <p:cNvPr id="18" name="ZoneTexte 17">
            <a:extLst>
              <a:ext uri="{FF2B5EF4-FFF2-40B4-BE49-F238E27FC236}">
                <a16:creationId xmlns:a16="http://schemas.microsoft.com/office/drawing/2014/main" id="{A25BABB9-E7AB-CF74-52D1-E3831CA88741}"/>
              </a:ext>
            </a:extLst>
          </p:cNvPr>
          <p:cNvSpPr txBox="1"/>
          <p:nvPr/>
        </p:nvSpPr>
        <p:spPr>
          <a:xfrm>
            <a:off x="4005879" y="1508212"/>
            <a:ext cx="6204045" cy="276999"/>
          </a:xfrm>
          <a:prstGeom prst="rect">
            <a:avLst/>
          </a:prstGeom>
          <a:noFill/>
        </p:spPr>
        <p:txBody>
          <a:bodyPr wrap="square">
            <a:spAutoFit/>
          </a:bodyPr>
          <a:lstStyle/>
          <a:p>
            <a:pPr marL="171450" indent="-171450">
              <a:buFont typeface="Arial" panose="020B0604020202090204" pitchFamily="34" charset="0"/>
              <a:buChar char="•"/>
            </a:pPr>
            <a:r>
              <a:rPr lang="fr-FR" sz="1200" dirty="0">
                <a:latin typeface="Aptos" panose="020B0004020202020204" pitchFamily="34" charset="0"/>
              </a:rPr>
              <a:t>Cluster </a:t>
            </a:r>
            <a:r>
              <a:rPr lang="fr-FR" sz="1200" dirty="0" err="1">
                <a:latin typeface="Aptos" panose="020B0004020202020204" pitchFamily="34" charset="0"/>
              </a:rPr>
              <a:t>Summary</a:t>
            </a:r>
            <a:r>
              <a:rPr lang="fr-FR" sz="1200" dirty="0">
                <a:latin typeface="Aptos" panose="020B0004020202020204" pitchFamily="34" charset="0"/>
              </a:rPr>
              <a:t> :</a:t>
            </a:r>
          </a:p>
        </p:txBody>
      </p:sp>
      <p:sp>
        <p:nvSpPr>
          <p:cNvPr id="19" name="ZoneTexte 18">
            <a:extLst>
              <a:ext uri="{FF2B5EF4-FFF2-40B4-BE49-F238E27FC236}">
                <a16:creationId xmlns:a16="http://schemas.microsoft.com/office/drawing/2014/main" id="{BBC29408-995F-A228-1357-CC0CA55AE86B}"/>
              </a:ext>
            </a:extLst>
          </p:cNvPr>
          <p:cNvSpPr txBox="1"/>
          <p:nvPr/>
        </p:nvSpPr>
        <p:spPr>
          <a:xfrm>
            <a:off x="4076700" y="3079575"/>
            <a:ext cx="5344115" cy="3600986"/>
          </a:xfrm>
          <a:prstGeom prst="rect">
            <a:avLst/>
          </a:prstGeom>
          <a:noFill/>
          <a:ln>
            <a:solidFill>
              <a:srgbClr val="156C9C"/>
            </a:solidFill>
          </a:ln>
        </p:spPr>
        <p:txBody>
          <a:bodyPr wrap="square">
            <a:spAutoFit/>
          </a:bodyPr>
          <a:lstStyle/>
          <a:p>
            <a:r>
              <a:rPr lang="en-US" sz="1200" dirty="0">
                <a:latin typeface="Aptos" panose="020B0004020202020204" pitchFamily="34" charset="0"/>
              </a:rPr>
              <a:t>- </a:t>
            </a:r>
            <a:r>
              <a:rPr lang="en-US" sz="1200" b="1" dirty="0">
                <a:latin typeface="Aptos" panose="020B0004020202020204" pitchFamily="34" charset="0"/>
              </a:rPr>
              <a:t>Low Competition (Cluster 0): </a:t>
            </a:r>
            <a:r>
              <a:rPr lang="en-US" sz="1200" dirty="0">
                <a:latin typeface="Aptos" panose="020B0004020202020204" pitchFamily="34" charset="0"/>
              </a:rPr>
              <a:t>Fails to attract enough clients due to a lack of market concentration.</a:t>
            </a:r>
          </a:p>
          <a:p>
            <a:r>
              <a:rPr lang="en-US" sz="1200" dirty="0">
                <a:latin typeface="Aptos" panose="020B0004020202020204" pitchFamily="34" charset="0"/>
              </a:rPr>
              <a:t>- </a:t>
            </a:r>
            <a:r>
              <a:rPr lang="en-US" sz="1200" b="1" dirty="0">
                <a:latin typeface="Aptos" panose="020B0004020202020204" pitchFamily="34" charset="0"/>
              </a:rPr>
              <a:t>High Competition (Cluster 1): </a:t>
            </a:r>
            <a:r>
              <a:rPr lang="en-US" sz="1200" dirty="0">
                <a:latin typeface="Aptos" panose="020B0004020202020204" pitchFamily="34" charset="0"/>
              </a:rPr>
              <a:t>Leads to diminishing returns as the market becomes oversaturated.</a:t>
            </a:r>
          </a:p>
          <a:p>
            <a:r>
              <a:rPr lang="en-US" sz="1200" dirty="0">
                <a:latin typeface="Aptos" panose="020B0004020202020204" pitchFamily="34" charset="0"/>
              </a:rPr>
              <a:t>- </a:t>
            </a:r>
            <a:r>
              <a:rPr lang="en-US" sz="1200" b="1" dirty="0">
                <a:latin typeface="Aptos" panose="020B0004020202020204" pitchFamily="34" charset="0"/>
              </a:rPr>
              <a:t>Moderate Competition (Cluster 2): </a:t>
            </a:r>
            <a:r>
              <a:rPr lang="en-US" sz="1200" dirty="0">
                <a:latin typeface="Aptos" panose="020B0004020202020204" pitchFamily="34" charset="0"/>
              </a:rPr>
              <a:t>Strikes the right balance, creating enough market pull while keeping oversaturation in check.</a:t>
            </a:r>
          </a:p>
          <a:p>
            <a:endParaRPr lang="en-US" sz="1200" dirty="0">
              <a:latin typeface="Aptos" panose="020B0004020202020204" pitchFamily="34" charset="0"/>
            </a:endParaRPr>
          </a:p>
          <a:p>
            <a:r>
              <a:rPr lang="en-US" sz="1200" b="1" dirty="0">
                <a:latin typeface="Aptos" panose="020B0004020202020204" pitchFamily="34" charset="0"/>
              </a:rPr>
              <a:t>Strategic Placement:</a:t>
            </a:r>
          </a:p>
          <a:p>
            <a:r>
              <a:rPr lang="en-US" sz="1200" dirty="0">
                <a:latin typeface="Aptos" panose="020B0004020202020204" pitchFamily="34" charset="0"/>
              </a:rPr>
              <a:t>When opening new centers, aim for areas with moderate competitive intensity. These areas are likely to yield the best revenues, as they attract sufficient demand without being oversaturated.</a:t>
            </a:r>
          </a:p>
          <a:p>
            <a:endParaRPr lang="en-US" sz="1200" dirty="0">
              <a:latin typeface="Aptos" panose="020B0004020202020204" pitchFamily="34" charset="0"/>
            </a:endParaRPr>
          </a:p>
          <a:p>
            <a:r>
              <a:rPr lang="en-US" sz="1200" b="1" dirty="0">
                <a:latin typeface="Aptos" panose="020B0004020202020204" pitchFamily="34" charset="0"/>
              </a:rPr>
              <a:t>Performance Optimization:</a:t>
            </a:r>
          </a:p>
          <a:p>
            <a:pPr marL="171450" indent="-171450">
              <a:buFont typeface="Arial" panose="020B0604020202090204" pitchFamily="34" charset="0"/>
              <a:buChar char="•"/>
            </a:pPr>
            <a:r>
              <a:rPr lang="en-US" sz="1200" dirty="0">
                <a:latin typeface="Aptos" panose="020B0004020202020204" pitchFamily="34" charset="0"/>
              </a:rPr>
              <a:t>Centers in areas with low competition may benefit from marketing strategies to increase local visibility and draw clients from neighboring areas.</a:t>
            </a:r>
          </a:p>
          <a:p>
            <a:pPr marL="171450" indent="-171450">
              <a:buFont typeface="Arial" panose="020B0604020202090204" pitchFamily="34" charset="0"/>
              <a:buChar char="•"/>
            </a:pPr>
            <a:r>
              <a:rPr lang="en-US" sz="1200" dirty="0">
                <a:latin typeface="Aptos" panose="020B0004020202020204" pitchFamily="34" charset="0"/>
              </a:rPr>
              <a:t>Centers in areas with high competition could focus on differentiation strategies (e.g., better customer service, specialized treatments) to capture a larger share of the local market.</a:t>
            </a:r>
          </a:p>
        </p:txBody>
      </p:sp>
    </p:spTree>
    <p:extLst>
      <p:ext uri="{BB962C8B-B14F-4D97-AF65-F5344CB8AC3E}">
        <p14:creationId xmlns:p14="http://schemas.microsoft.com/office/powerpoint/2010/main" val="1022468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5719A-A5BB-2635-36EF-80B7A15A6627}"/>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2BD17C6E-0A4E-C28E-8B48-5BBF3CD827E9}"/>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7. </a:t>
            </a:r>
            <a:r>
              <a:rPr lang="fr-FR" kern="0" dirty="0" err="1">
                <a:solidFill>
                  <a:srgbClr val="156C9C"/>
                </a:solidFill>
                <a:latin typeface="Aptos SemiBold" panose="020B0004020202020204" pitchFamily="34" charset="0"/>
              </a:rPr>
              <a:t>Summary</a:t>
            </a:r>
            <a:r>
              <a:rPr lang="fr-FR" kern="0" dirty="0">
                <a:solidFill>
                  <a:srgbClr val="156C9C"/>
                </a:solidFill>
                <a:latin typeface="Aptos SemiBold" panose="020B0004020202020204" pitchFamily="34" charset="0"/>
              </a:rPr>
              <a:t> and </a:t>
            </a:r>
            <a:r>
              <a:rPr lang="fr-FR" kern="0" dirty="0" err="1">
                <a:solidFill>
                  <a:srgbClr val="156C9C"/>
                </a:solidFill>
                <a:latin typeface="Aptos SemiBold" panose="020B0004020202020204" pitchFamily="34" charset="0"/>
              </a:rPr>
              <a:t>Recommendations</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5" name="ZoneTexte 4">
            <a:extLst>
              <a:ext uri="{FF2B5EF4-FFF2-40B4-BE49-F238E27FC236}">
                <a16:creationId xmlns:a16="http://schemas.microsoft.com/office/drawing/2014/main" id="{6057864D-3944-87CA-BB5A-CC5F8D1E09F9}"/>
              </a:ext>
            </a:extLst>
          </p:cNvPr>
          <p:cNvSpPr txBox="1"/>
          <p:nvPr/>
        </p:nvSpPr>
        <p:spPr>
          <a:xfrm>
            <a:off x="250777" y="990600"/>
            <a:ext cx="9404445" cy="5632311"/>
          </a:xfrm>
          <a:prstGeom prst="rect">
            <a:avLst/>
          </a:prstGeom>
          <a:noFill/>
        </p:spPr>
        <p:txBody>
          <a:bodyPr wrap="square">
            <a:spAutoFit/>
          </a:bodyPr>
          <a:lstStyle/>
          <a:p>
            <a:pPr algn="just"/>
            <a:r>
              <a:rPr lang="en-US" sz="1200" b="1" dirty="0">
                <a:latin typeface="Aptos" panose="020B0004020202020204" pitchFamily="34" charset="0"/>
              </a:rPr>
              <a:t>Internal Factors as the Primary Drivers:</a:t>
            </a:r>
            <a:endParaRPr lang="en-US" sz="1200" dirty="0">
              <a:latin typeface="Aptos" panose="020B0004020202020204" pitchFamily="34" charset="0"/>
            </a:endParaRPr>
          </a:p>
          <a:p>
            <a:pPr algn="just"/>
            <a:r>
              <a:rPr lang="en-US" sz="1200" dirty="0">
                <a:latin typeface="Aptos" panose="020B0004020202020204" pitchFamily="34" charset="0"/>
              </a:rPr>
              <a:t>Dentist FTE (#), Number of Google reviews, and Margin rate (%) are the strongest predictors of revenue, emphasizing the importance of operational efficiency and customer engagement and centers with higher staffing levels and stronger online presence tend to perform better.</a:t>
            </a:r>
          </a:p>
          <a:p>
            <a:pPr algn="just"/>
            <a:r>
              <a:rPr lang="en-US" sz="1200" b="1" dirty="0">
                <a:latin typeface="Aptos" panose="020B0004020202020204" pitchFamily="34" charset="0"/>
              </a:rPr>
              <a:t>Role of External Factors:</a:t>
            </a:r>
          </a:p>
          <a:p>
            <a:pPr algn="just"/>
            <a:r>
              <a:rPr lang="en-US" sz="1200" dirty="0">
                <a:latin typeface="Aptos" panose="020B0004020202020204" pitchFamily="34" charset="0"/>
              </a:rPr>
              <a:t>External factors like Patients in the catchment area and Share of patients show moderate importance, indicating that while demographics matter, they are less influential than internal factors.</a:t>
            </a:r>
          </a:p>
          <a:p>
            <a:pPr algn="just"/>
            <a:r>
              <a:rPr lang="en-US" sz="1200" b="1" dirty="0">
                <a:latin typeface="Aptos" panose="020B0004020202020204" pitchFamily="34" charset="0"/>
              </a:rPr>
              <a:t>Competitive Intensity:</a:t>
            </a:r>
          </a:p>
          <a:p>
            <a:pPr algn="just"/>
            <a:r>
              <a:rPr lang="en-US" sz="1200" dirty="0">
                <a:latin typeface="Aptos" panose="020B0004020202020204" pitchFamily="34" charset="0"/>
              </a:rPr>
              <a:t>Interestingly, competitive intensity shows a positive correlation with revenue, but only up to a point. Moderate levels of competition enhance performance by creating market concentration, while oversaturation diminishes returns.</a:t>
            </a:r>
          </a:p>
          <a:p>
            <a:pPr algn="just"/>
            <a:endParaRPr lang="en-US" sz="1200" dirty="0">
              <a:latin typeface="Aptos" panose="020B0004020202020204" pitchFamily="34" charset="0"/>
            </a:endParaRPr>
          </a:p>
          <a:p>
            <a:pPr algn="just"/>
            <a:r>
              <a:rPr lang="en-US" sz="1200" b="1" dirty="0">
                <a:latin typeface="Aptos" panose="020B0004020202020204" pitchFamily="34" charset="0"/>
              </a:rPr>
              <a:t>Cluster 0: Moderate Performers:</a:t>
            </a:r>
          </a:p>
          <a:p>
            <a:pPr algn="just"/>
            <a:r>
              <a:rPr lang="en-US" sz="1200" dirty="0">
                <a:latin typeface="Aptos" panose="020B0004020202020204" pitchFamily="34" charset="0"/>
              </a:rPr>
              <a:t>Centers with low revenue and low competitive intensity. Typically located in regions with lower patient density and higher elderly populations.</a:t>
            </a:r>
          </a:p>
          <a:p>
            <a:pPr algn="just"/>
            <a:r>
              <a:rPr lang="en-US" sz="1200" dirty="0">
                <a:solidFill>
                  <a:srgbClr val="156C9C"/>
                </a:solidFill>
                <a:latin typeface="Aptos" panose="020B0004020202020204" pitchFamily="34" charset="0"/>
              </a:rPr>
              <a:t>Recommendation</a:t>
            </a:r>
            <a:r>
              <a:rPr lang="en-US" sz="1200" dirty="0">
                <a:latin typeface="Aptos" panose="020B0004020202020204" pitchFamily="34" charset="0"/>
              </a:rPr>
              <a:t>: Focus on operational improvements and marketing strategies to boost customer engagement and visibility.</a:t>
            </a:r>
          </a:p>
          <a:p>
            <a:pPr algn="just"/>
            <a:r>
              <a:rPr lang="en-US" sz="1200" b="1" dirty="0">
                <a:latin typeface="Aptos" panose="020B0004020202020204" pitchFamily="34" charset="0"/>
              </a:rPr>
              <a:t>Cluster 1: High-Demand Urban Centers:</a:t>
            </a:r>
            <a:endParaRPr lang="en-US" sz="1200" dirty="0">
              <a:latin typeface="Aptos" panose="020B0004020202020204" pitchFamily="34" charset="0"/>
            </a:endParaRPr>
          </a:p>
          <a:p>
            <a:pPr algn="just"/>
            <a:r>
              <a:rPr lang="en-US" sz="1200" dirty="0">
                <a:latin typeface="Aptos" panose="020B0004020202020204" pitchFamily="34" charset="0"/>
              </a:rPr>
              <a:t>Centers with moderate revenue, operating in high-cost, high-density urban areas. These centers face intense competition but tend to underperform in customer satisfaction metrics (e.g., Google ratings).</a:t>
            </a:r>
          </a:p>
          <a:p>
            <a:pPr algn="just"/>
            <a:r>
              <a:rPr lang="en-US" sz="1200" dirty="0">
                <a:solidFill>
                  <a:srgbClr val="156C9C"/>
                </a:solidFill>
                <a:latin typeface="Aptos" panose="020B0004020202020204" pitchFamily="34" charset="0"/>
              </a:rPr>
              <a:t>Recommendation</a:t>
            </a:r>
            <a:r>
              <a:rPr lang="en-US" sz="1200" dirty="0">
                <a:latin typeface="Aptos" panose="020B0004020202020204" pitchFamily="34" charset="0"/>
              </a:rPr>
              <a:t>: Improve patient experience and differentiate services to gain a competitive edge in saturated markets.</a:t>
            </a:r>
          </a:p>
          <a:p>
            <a:pPr algn="just"/>
            <a:r>
              <a:rPr lang="en-US" sz="1200" b="1" dirty="0">
                <a:latin typeface="Aptos" panose="020B0004020202020204" pitchFamily="34" charset="0"/>
              </a:rPr>
              <a:t>Cluster 2: Top Performers:</a:t>
            </a:r>
            <a:endParaRPr lang="en-US" sz="1200" dirty="0">
              <a:latin typeface="Aptos" panose="020B0004020202020204" pitchFamily="34" charset="0"/>
            </a:endParaRPr>
          </a:p>
          <a:p>
            <a:pPr algn="just"/>
            <a:r>
              <a:rPr lang="en-US" sz="1200" dirty="0">
                <a:latin typeface="Aptos" panose="020B0004020202020204" pitchFamily="34" charset="0"/>
              </a:rPr>
              <a:t>Centers with the highest revenue and profitability, operating in areas with moderate competitive intensity and affluent demographics.</a:t>
            </a:r>
          </a:p>
          <a:p>
            <a:pPr algn="just"/>
            <a:r>
              <a:rPr lang="en-US" sz="1200" dirty="0">
                <a:solidFill>
                  <a:srgbClr val="156C9C"/>
                </a:solidFill>
                <a:latin typeface="Aptos" panose="020B0004020202020204" pitchFamily="34" charset="0"/>
              </a:rPr>
              <a:t>Recommendation</a:t>
            </a:r>
            <a:r>
              <a:rPr lang="en-US" sz="1200" dirty="0">
                <a:latin typeface="Aptos" panose="020B0004020202020204" pitchFamily="34" charset="0"/>
              </a:rPr>
              <a:t>: Maintain operational excellence while exploring premium service offerings or expanding into similar markets.</a:t>
            </a:r>
          </a:p>
          <a:p>
            <a:pPr algn="just"/>
            <a:endParaRPr lang="en-US" sz="1200" dirty="0">
              <a:latin typeface="Aptos" panose="020B0004020202020204" pitchFamily="34" charset="0"/>
            </a:endParaRPr>
          </a:p>
          <a:p>
            <a:pPr marL="171450" indent="-171450" algn="just">
              <a:buFont typeface="Arial" panose="020B0604020202090204" pitchFamily="34" charset="0"/>
              <a:buChar char="•"/>
            </a:pPr>
            <a:r>
              <a:rPr lang="en-US" sz="1200" dirty="0">
                <a:latin typeface="Aptos" panose="020B0004020202020204" pitchFamily="34" charset="0"/>
              </a:rPr>
              <a:t>Strategic Expansion: When opening new centers, prioritize areas with moderate competitive intensity and favorable demographics to maximize revenue potential and avoid markets with either low competition (insufficient demand) or high competition (oversaturated).</a:t>
            </a:r>
          </a:p>
          <a:p>
            <a:pPr marL="171450" indent="-171450" algn="just">
              <a:buFont typeface="Arial" panose="020B0604020202090204" pitchFamily="34" charset="0"/>
              <a:buChar char="•"/>
            </a:pPr>
            <a:r>
              <a:rPr lang="en-US" sz="1200" dirty="0">
                <a:latin typeface="Aptos" panose="020B0004020202020204" pitchFamily="34" charset="0"/>
              </a:rPr>
              <a:t>Operational Excellence: Invest in staffing levels and ensure high-quality service delivery to boost operational efficiency and strengthen online presence by encouraging customer reviews and maintaining high Google ratings.</a:t>
            </a:r>
          </a:p>
          <a:p>
            <a:pPr marL="171450" indent="-171450" algn="just">
              <a:buFont typeface="Arial" panose="020B0604020202090204" pitchFamily="34" charset="0"/>
              <a:buChar char="•"/>
            </a:pPr>
            <a:r>
              <a:rPr lang="en-US" sz="1200" dirty="0">
                <a:latin typeface="Aptos" panose="020B0004020202020204" pitchFamily="34" charset="0"/>
              </a:rPr>
              <a:t>Localized Strategies: For low-performing centers in areas with low competition, focus on increasing visibility through targeted marketing campaigns. In highly competitive areas, differentiate services through innovation and enhanced patient experiences.</a:t>
            </a:r>
          </a:p>
          <a:p>
            <a:pPr marL="171450" indent="-171450" algn="just">
              <a:buFont typeface="Arial" panose="020B0604020202090204" pitchFamily="34" charset="0"/>
              <a:buChar char="•"/>
            </a:pPr>
            <a:r>
              <a:rPr lang="en-US" sz="1200" dirty="0">
                <a:latin typeface="Aptos" panose="020B0004020202020204" pitchFamily="34" charset="0"/>
              </a:rPr>
              <a:t>Monitor Competitive Intensity: Regularly assess competitive intensity and its impact on center performance to identify emerging opportunities or threats.</a:t>
            </a:r>
          </a:p>
          <a:p>
            <a:pPr algn="just"/>
            <a:endParaRPr lang="fr-FR" sz="1200" dirty="0">
              <a:latin typeface="Aptos" panose="020B0004020202020204" pitchFamily="34" charset="0"/>
            </a:endParaRPr>
          </a:p>
        </p:txBody>
      </p:sp>
    </p:spTree>
    <p:extLst>
      <p:ext uri="{BB962C8B-B14F-4D97-AF65-F5344CB8AC3E}">
        <p14:creationId xmlns:p14="http://schemas.microsoft.com/office/powerpoint/2010/main" val="3442905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6C18FB5-2AF8-5D0D-C94E-F5676F969B45}"/>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995A4C0C-E0ED-7DE8-7121-A0CBB5B04A04}"/>
              </a:ext>
            </a:extLst>
          </p:cNvPr>
          <p:cNvGrpSpPr/>
          <p:nvPr/>
        </p:nvGrpSpPr>
        <p:grpSpPr>
          <a:xfrm>
            <a:off x="3210305" y="3124200"/>
            <a:ext cx="3485389" cy="1847672"/>
            <a:chOff x="2558795" y="2211326"/>
            <a:chExt cx="4780789" cy="2362953"/>
          </a:xfrm>
        </p:grpSpPr>
        <p:pic>
          <p:nvPicPr>
            <p:cNvPr id="2" name="object 2">
              <a:extLst>
                <a:ext uri="{FF2B5EF4-FFF2-40B4-BE49-F238E27FC236}">
                  <a16:creationId xmlns:a16="http://schemas.microsoft.com/office/drawing/2014/main" id="{E3885160-0F3E-14FF-3509-7D61234DBA7D}"/>
                </a:ext>
              </a:extLst>
            </p:cNvPr>
            <p:cNvPicPr/>
            <p:nvPr/>
          </p:nvPicPr>
          <p:blipFill>
            <a:blip r:embed="rId2" cstate="print"/>
            <a:stretch>
              <a:fillRect/>
            </a:stretch>
          </p:blipFill>
          <p:spPr>
            <a:xfrm>
              <a:off x="2558795" y="2211326"/>
              <a:ext cx="4780789" cy="2362953"/>
            </a:xfrm>
            <a:prstGeom prst="rect">
              <a:avLst/>
            </a:prstGeom>
          </p:spPr>
        </p:pic>
        <p:sp>
          <p:nvSpPr>
            <p:cNvPr id="3" name="Rectangle 2">
              <a:extLst>
                <a:ext uri="{FF2B5EF4-FFF2-40B4-BE49-F238E27FC236}">
                  <a16:creationId xmlns:a16="http://schemas.microsoft.com/office/drawing/2014/main" id="{E71ECC2F-6D74-4002-2C98-5AB0067F5B22}"/>
                </a:ext>
              </a:extLst>
            </p:cNvPr>
            <p:cNvSpPr/>
            <p:nvPr/>
          </p:nvSpPr>
          <p:spPr>
            <a:xfrm>
              <a:off x="3429000" y="4114800"/>
              <a:ext cx="1981200" cy="4594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 name="ZoneTexte 7">
            <a:extLst>
              <a:ext uri="{FF2B5EF4-FFF2-40B4-BE49-F238E27FC236}">
                <a16:creationId xmlns:a16="http://schemas.microsoft.com/office/drawing/2014/main" id="{59772172-B5AA-69ED-5B89-0B8B4EC98F19}"/>
              </a:ext>
            </a:extLst>
          </p:cNvPr>
          <p:cNvSpPr txBox="1"/>
          <p:nvPr/>
        </p:nvSpPr>
        <p:spPr>
          <a:xfrm>
            <a:off x="2278211" y="1676400"/>
            <a:ext cx="5349579" cy="1200329"/>
          </a:xfrm>
          <a:prstGeom prst="rect">
            <a:avLst/>
          </a:prstGeom>
          <a:noFill/>
        </p:spPr>
        <p:txBody>
          <a:bodyPr wrap="square">
            <a:spAutoFit/>
          </a:bodyPr>
          <a:lstStyle/>
          <a:p>
            <a:pPr algn="ctr"/>
            <a:r>
              <a:rPr lang="fr-FR" sz="7200" kern="0" dirty="0">
                <a:solidFill>
                  <a:srgbClr val="156C9C"/>
                </a:solidFill>
                <a:latin typeface="Aptos ExtraBold" panose="020B0004020202020204" pitchFamily="34" charset="0"/>
              </a:rPr>
              <a:t>THANK YOU</a:t>
            </a:r>
          </a:p>
        </p:txBody>
      </p:sp>
    </p:spTree>
    <p:extLst>
      <p:ext uri="{BB962C8B-B14F-4D97-AF65-F5344CB8AC3E}">
        <p14:creationId xmlns:p14="http://schemas.microsoft.com/office/powerpoint/2010/main" val="4058884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B2FD14-52B3-EF5A-A99C-140A6349301D}"/>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513D8434-BF07-3BEF-7A61-51FCED0D453D}"/>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2. </a:t>
            </a:r>
            <a:r>
              <a:rPr lang="fr-FR" kern="0" dirty="0" err="1">
                <a:solidFill>
                  <a:srgbClr val="156C9C"/>
                </a:solidFill>
                <a:latin typeface="Aptos SemiBold" panose="020B0004020202020204" pitchFamily="34" charset="0"/>
              </a:rPr>
              <a:t>Exploratory</a:t>
            </a:r>
            <a:r>
              <a:rPr lang="fr-FR" kern="0" dirty="0">
                <a:solidFill>
                  <a:srgbClr val="156C9C"/>
                </a:solidFill>
                <a:latin typeface="Aptos SemiBold" panose="020B0004020202020204" pitchFamily="34" charset="0"/>
              </a:rPr>
              <a:t> Data Analysis</a:t>
            </a:r>
          </a:p>
          <a:p>
            <a:endParaRPr lang="fr-FR" kern="0" dirty="0">
              <a:solidFill>
                <a:srgbClr val="156C9C"/>
              </a:solidFill>
              <a:latin typeface="Aptos SemiBold" panose="020B0004020202020204" pitchFamily="34" charset="0"/>
            </a:endParaRPr>
          </a:p>
        </p:txBody>
      </p:sp>
      <p:sp>
        <p:nvSpPr>
          <p:cNvPr id="3" name="ZoneTexte 2">
            <a:extLst>
              <a:ext uri="{FF2B5EF4-FFF2-40B4-BE49-F238E27FC236}">
                <a16:creationId xmlns:a16="http://schemas.microsoft.com/office/drawing/2014/main" id="{057E9724-A71E-F857-AB3A-EFE377858F46}"/>
              </a:ext>
            </a:extLst>
          </p:cNvPr>
          <p:cNvSpPr txBox="1"/>
          <p:nvPr/>
        </p:nvSpPr>
        <p:spPr>
          <a:xfrm>
            <a:off x="425355" y="1447800"/>
            <a:ext cx="9055290" cy="4765151"/>
          </a:xfrm>
          <a:prstGeom prst="rect">
            <a:avLst/>
          </a:prstGeom>
          <a:noFill/>
        </p:spPr>
        <p:txBody>
          <a:bodyPr wrap="square">
            <a:spAutoFit/>
          </a:bodyPr>
          <a:lstStyle/>
          <a:p>
            <a:pPr marL="285750" indent="-285750">
              <a:lnSpc>
                <a:spcPts val="1425"/>
              </a:lnSpc>
              <a:buFont typeface="Arial" panose="020B0604020202090204" pitchFamily="34" charset="0"/>
              <a:buChar char="•"/>
            </a:pPr>
            <a:r>
              <a:rPr lang="en-US" sz="1400" dirty="0">
                <a:effectLst/>
                <a:latin typeface="Aptos" panose="020B0004020202020204" pitchFamily="34" charset="0"/>
              </a:rPr>
              <a:t>Internal Factors:</a:t>
            </a:r>
          </a:p>
          <a:p>
            <a:pPr>
              <a:lnSpc>
                <a:spcPts val="1425"/>
              </a:lnSpc>
            </a:pPr>
            <a:br>
              <a:rPr lang="en-US" sz="1400" b="0" dirty="0">
                <a:effectLst/>
                <a:latin typeface="Aptos" panose="020B0004020202020204" pitchFamily="34" charset="0"/>
              </a:rPr>
            </a:br>
            <a:r>
              <a:rPr lang="en-US" sz="1400" b="0" dirty="0">
                <a:effectLst/>
                <a:latin typeface="Aptos" panose="020B0004020202020204" pitchFamily="34" charset="0"/>
              </a:rPr>
              <a:t>Latitude and Longitude: Geographic coordinates of the center.</a:t>
            </a:r>
            <a:br>
              <a:rPr lang="en-US" sz="1400" b="0" dirty="0">
                <a:effectLst/>
                <a:latin typeface="Aptos" panose="020B0004020202020204" pitchFamily="34" charset="0"/>
              </a:rPr>
            </a:br>
            <a:r>
              <a:rPr lang="en-US" sz="1400" b="0" dirty="0">
                <a:effectLst/>
                <a:latin typeface="Aptos" panose="020B0004020202020204" pitchFamily="34" charset="0"/>
              </a:rPr>
              <a:t>Revenue [21; EUR m]: Revenue of the center in 2021 (in millions of Euros).</a:t>
            </a:r>
            <a:br>
              <a:rPr lang="en-US" sz="1400" b="0" dirty="0">
                <a:effectLst/>
                <a:latin typeface="Aptos" panose="020B0004020202020204" pitchFamily="34" charset="0"/>
              </a:rPr>
            </a:br>
            <a:r>
              <a:rPr lang="en-US" sz="1400" b="0" dirty="0">
                <a:effectLst/>
                <a:latin typeface="Aptos" panose="020B0004020202020204" pitchFamily="34" charset="0"/>
              </a:rPr>
              <a:t>Margin rate [21; %]: Profit margin rate of the center in 2021 (as a percentage).</a:t>
            </a:r>
            <a:br>
              <a:rPr lang="en-US" sz="1400" b="0" dirty="0">
                <a:effectLst/>
                <a:latin typeface="Aptos" panose="020B0004020202020204" pitchFamily="34" charset="0"/>
              </a:rPr>
            </a:br>
            <a:r>
              <a:rPr lang="en-US" sz="1400" b="0" dirty="0">
                <a:effectLst/>
                <a:latin typeface="Aptos" panose="020B0004020202020204" pitchFamily="34" charset="0"/>
              </a:rPr>
              <a:t>Dentist FTE [#]: Full-time equivalent (FTE) of dentists working at the center.</a:t>
            </a:r>
            <a:br>
              <a:rPr lang="en-US" sz="1400" b="0" dirty="0">
                <a:effectLst/>
                <a:latin typeface="Aptos" panose="020B0004020202020204" pitchFamily="34" charset="0"/>
              </a:rPr>
            </a:br>
            <a:r>
              <a:rPr lang="en-US" sz="1400" b="0" dirty="0">
                <a:effectLst/>
                <a:latin typeface="Aptos" panose="020B0004020202020204" pitchFamily="34" charset="0"/>
              </a:rPr>
              <a:t>Number of reviews on Google [#]: The number of reviews the center received on Google.</a:t>
            </a:r>
            <a:br>
              <a:rPr lang="en-US" sz="1400" b="0" dirty="0">
                <a:effectLst/>
                <a:latin typeface="Aptos" panose="020B0004020202020204" pitchFamily="34" charset="0"/>
              </a:rPr>
            </a:br>
            <a:r>
              <a:rPr lang="en-US" sz="1400" b="0" dirty="0">
                <a:effectLst/>
                <a:latin typeface="Aptos" panose="020B0004020202020204" pitchFamily="34" charset="0"/>
              </a:rPr>
              <a:t>Average Google rating: Average rating of the center based on Google reviews.</a:t>
            </a:r>
            <a:br>
              <a:rPr lang="en-US" sz="1400" b="0" dirty="0">
                <a:effectLst/>
                <a:latin typeface="Aptos" panose="020B0004020202020204" pitchFamily="34" charset="0"/>
              </a:rPr>
            </a:br>
            <a:r>
              <a:rPr lang="en-US" sz="1400" b="0" dirty="0">
                <a:effectLst/>
                <a:latin typeface="Aptos" panose="020B0004020202020204" pitchFamily="34" charset="0"/>
              </a:rPr>
              <a:t>Opening year: The year when the center was opened.</a:t>
            </a:r>
          </a:p>
          <a:p>
            <a:pPr>
              <a:lnSpc>
                <a:spcPts val="1425"/>
              </a:lnSpc>
            </a:pPr>
            <a:endParaRPr lang="en-US" sz="1400" dirty="0">
              <a:latin typeface="Aptos" panose="020B0004020202020204" pitchFamily="34" charset="0"/>
            </a:endParaRPr>
          </a:p>
          <a:p>
            <a:pPr>
              <a:lnSpc>
                <a:spcPts val="1425"/>
              </a:lnSpc>
            </a:pPr>
            <a:endParaRPr lang="en-US" sz="1400" dirty="0">
              <a:effectLst/>
              <a:latin typeface="Aptos" panose="020B0004020202020204" pitchFamily="34" charset="0"/>
            </a:endParaRPr>
          </a:p>
          <a:p>
            <a:pPr marL="285750" indent="-285750">
              <a:lnSpc>
                <a:spcPts val="1425"/>
              </a:lnSpc>
              <a:buFont typeface="Arial" panose="020B0604020202090204" pitchFamily="34" charset="0"/>
              <a:buChar char="•"/>
            </a:pPr>
            <a:r>
              <a:rPr lang="en-US" sz="1400" dirty="0">
                <a:effectLst/>
                <a:latin typeface="Aptos" panose="020B0004020202020204" pitchFamily="34" charset="0"/>
              </a:rPr>
              <a:t>External Factors:</a:t>
            </a:r>
          </a:p>
          <a:p>
            <a:pPr>
              <a:lnSpc>
                <a:spcPts val="1425"/>
              </a:lnSpc>
            </a:pPr>
            <a:br>
              <a:rPr lang="en-US" sz="1400" b="0" dirty="0">
                <a:effectLst/>
                <a:latin typeface="Aptos" panose="020B0004020202020204" pitchFamily="34" charset="0"/>
              </a:rPr>
            </a:br>
            <a:r>
              <a:rPr lang="en-US" sz="1400" b="0" dirty="0">
                <a:effectLst/>
                <a:latin typeface="Aptos" panose="020B0004020202020204" pitchFamily="34" charset="0"/>
              </a:rPr>
              <a:t>Rent in the area [EUR/sqm]: Rent in the area where the center is located, measured in Euros per square meter.</a:t>
            </a:r>
            <a:br>
              <a:rPr lang="en-US" sz="1400" b="0" dirty="0">
                <a:effectLst/>
                <a:latin typeface="Aptos" panose="020B0004020202020204" pitchFamily="34" charset="0"/>
              </a:rPr>
            </a:br>
            <a:r>
              <a:rPr lang="en-US" sz="1400" b="0" dirty="0">
                <a:effectLst/>
                <a:latin typeface="Aptos" panose="020B0004020202020204" pitchFamily="34" charset="0"/>
              </a:rPr>
              <a:t>Patients in the catchment area [#]: Total number of potential patients in the area served by the center.</a:t>
            </a:r>
            <a:br>
              <a:rPr lang="en-US" sz="1400" b="0" dirty="0">
                <a:effectLst/>
                <a:latin typeface="Aptos" panose="020B0004020202020204" pitchFamily="34" charset="0"/>
              </a:rPr>
            </a:br>
            <a:r>
              <a:rPr lang="en-US" sz="1400" b="0" dirty="0">
                <a:effectLst/>
                <a:latin typeface="Aptos" panose="020B0004020202020204" pitchFamily="34" charset="0"/>
              </a:rPr>
              <a:t>Patients' yearly growth in the catchment area [%]: Annual growth rate of the patient population in the catchment area.</a:t>
            </a:r>
            <a:br>
              <a:rPr lang="en-US" sz="1400" b="0" dirty="0">
                <a:effectLst/>
                <a:latin typeface="Aptos" panose="020B0004020202020204" pitchFamily="34" charset="0"/>
              </a:rPr>
            </a:br>
            <a:r>
              <a:rPr lang="en-US" sz="1400" b="0" dirty="0">
                <a:effectLst/>
                <a:latin typeface="Aptos" panose="020B0004020202020204" pitchFamily="34" charset="0"/>
              </a:rPr>
              <a:t>Share of patients in the catchment area over 65 [%]: Percentage of patients in the catchment area aged over 65.</a:t>
            </a:r>
            <a:br>
              <a:rPr lang="en-US" sz="1400" b="0" dirty="0">
                <a:effectLst/>
                <a:latin typeface="Aptos" panose="020B0004020202020204" pitchFamily="34" charset="0"/>
              </a:rPr>
            </a:br>
            <a:r>
              <a:rPr lang="en-US" sz="1400" b="0" dirty="0">
                <a:effectLst/>
                <a:latin typeface="Aptos" panose="020B0004020202020204" pitchFamily="34" charset="0"/>
              </a:rPr>
              <a:t>Median revenue in catchment area [EUR]: Median income of individuals in the catchment area.</a:t>
            </a:r>
            <a:br>
              <a:rPr lang="en-US" sz="1400" b="0" dirty="0">
                <a:effectLst/>
                <a:latin typeface="Aptos" panose="020B0004020202020204" pitchFamily="34" charset="0"/>
              </a:rPr>
            </a:br>
            <a:r>
              <a:rPr lang="en-US" sz="1400" b="0" dirty="0">
                <a:effectLst/>
                <a:latin typeface="Aptos" panose="020B0004020202020204" pitchFamily="34" charset="0"/>
              </a:rPr>
              <a:t>Unemployment rate in the catchment area [%]: Unemployment rate in the catchment area.</a:t>
            </a:r>
            <a:br>
              <a:rPr lang="en-US" sz="1400" b="0" dirty="0">
                <a:effectLst/>
                <a:latin typeface="Aptos" panose="020B0004020202020204" pitchFamily="34" charset="0"/>
              </a:rPr>
            </a:br>
            <a:r>
              <a:rPr lang="en-US" sz="1400" b="0" dirty="0">
                <a:effectLst/>
                <a:latin typeface="Aptos" panose="020B0004020202020204" pitchFamily="34" charset="0"/>
              </a:rPr>
              <a:t>Poverty rate in the catchment area [%]: Poverty rate in the catchment area.</a:t>
            </a:r>
            <a:br>
              <a:rPr lang="en-US" sz="1400" b="0" dirty="0">
                <a:effectLst/>
                <a:latin typeface="Aptos" panose="020B0004020202020204" pitchFamily="34" charset="0"/>
              </a:rPr>
            </a:br>
            <a:r>
              <a:rPr lang="en-US" sz="1400" b="0" dirty="0">
                <a:effectLst/>
                <a:latin typeface="Aptos" panose="020B0004020202020204" pitchFamily="34" charset="0"/>
              </a:rPr>
              <a:t>Density of doctors in the catchment area [#/100k patients]: Number of doctors per 100,000 patients in the catchment area.</a:t>
            </a:r>
            <a:br>
              <a:rPr lang="en-US" sz="1400" b="0" dirty="0">
                <a:effectLst/>
                <a:latin typeface="Aptos" panose="020B0004020202020204" pitchFamily="34" charset="0"/>
              </a:rPr>
            </a:br>
            <a:r>
              <a:rPr lang="en-US" sz="1400" b="0" dirty="0">
                <a:effectLst/>
                <a:latin typeface="Aptos" panose="020B0004020202020204" pitchFamily="34" charset="0"/>
              </a:rPr>
              <a:t>Density of pharmacists in the catchment area [#/100k patients]: Number of pharmacists per 100,000 patients in the catchment area.</a:t>
            </a:r>
            <a:br>
              <a:rPr lang="en-US" sz="1400" b="0" dirty="0">
                <a:effectLst/>
                <a:latin typeface="Aptos" panose="020B0004020202020204" pitchFamily="34" charset="0"/>
              </a:rPr>
            </a:br>
            <a:r>
              <a:rPr lang="en-US" sz="1400" b="0" dirty="0">
                <a:effectLst/>
                <a:latin typeface="Aptos" panose="020B0004020202020204" pitchFamily="34" charset="0"/>
              </a:rPr>
              <a:t>Density of dentists in the catchment area [#/100k]: Number of dentists per 100,000 patients in the catchment area.</a:t>
            </a:r>
          </a:p>
        </p:txBody>
      </p:sp>
    </p:spTree>
    <p:extLst>
      <p:ext uri="{BB962C8B-B14F-4D97-AF65-F5344CB8AC3E}">
        <p14:creationId xmlns:p14="http://schemas.microsoft.com/office/powerpoint/2010/main" val="346917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B4D42-3F5A-7190-4FB6-55A3302BF250}"/>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72010013-FC9E-3028-7BC5-AA8658AFD553}"/>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2. </a:t>
            </a:r>
            <a:r>
              <a:rPr lang="fr-FR" kern="0" dirty="0" err="1">
                <a:solidFill>
                  <a:srgbClr val="156C9C"/>
                </a:solidFill>
                <a:latin typeface="Aptos SemiBold" panose="020B0004020202020204" pitchFamily="34" charset="0"/>
              </a:rPr>
              <a:t>Exploratory</a:t>
            </a:r>
            <a:r>
              <a:rPr lang="fr-FR" kern="0" dirty="0">
                <a:solidFill>
                  <a:srgbClr val="156C9C"/>
                </a:solidFill>
                <a:latin typeface="Aptos SemiBold" panose="020B0004020202020204" pitchFamily="34" charset="0"/>
              </a:rPr>
              <a:t> Data Analysis</a:t>
            </a:r>
          </a:p>
          <a:p>
            <a:endParaRPr lang="fr-FR" kern="0" dirty="0">
              <a:solidFill>
                <a:srgbClr val="156C9C"/>
              </a:solidFill>
              <a:latin typeface="Aptos SemiBold" panose="020B0004020202020204" pitchFamily="34" charset="0"/>
            </a:endParaRPr>
          </a:p>
        </p:txBody>
      </p:sp>
      <p:sp>
        <p:nvSpPr>
          <p:cNvPr id="3" name="ZoneTexte 2">
            <a:extLst>
              <a:ext uri="{FF2B5EF4-FFF2-40B4-BE49-F238E27FC236}">
                <a16:creationId xmlns:a16="http://schemas.microsoft.com/office/drawing/2014/main" id="{D43ECE6C-DF11-F6A9-1340-2CFB41A16CA8}"/>
              </a:ext>
            </a:extLst>
          </p:cNvPr>
          <p:cNvSpPr txBox="1"/>
          <p:nvPr/>
        </p:nvSpPr>
        <p:spPr>
          <a:xfrm>
            <a:off x="425355" y="1267877"/>
            <a:ext cx="3918045" cy="4944687"/>
          </a:xfrm>
          <a:prstGeom prst="rect">
            <a:avLst/>
          </a:prstGeom>
          <a:noFill/>
        </p:spPr>
        <p:txBody>
          <a:bodyPr wrap="square">
            <a:spAutoFit/>
          </a:bodyPr>
          <a:lstStyle/>
          <a:p>
            <a:pPr marL="285750" indent="-285750">
              <a:lnSpc>
                <a:spcPts val="1425"/>
              </a:lnSpc>
              <a:buFont typeface="Arial" panose="020B0604020202090204" pitchFamily="34" charset="0"/>
              <a:buChar char="•"/>
            </a:pPr>
            <a:r>
              <a:rPr lang="en-US" sz="1200" dirty="0">
                <a:effectLst/>
                <a:latin typeface="Aptos" panose="020B0004020202020204" pitchFamily="34" charset="0"/>
              </a:rPr>
              <a:t>Internal Factors:</a:t>
            </a: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Latitude and Longitude</a:t>
            </a:r>
            <a:endParaRPr lang="en-US" sz="1200" dirty="0">
              <a:latin typeface="Aptos" panose="020B0004020202020204" pitchFamily="34" charset="0"/>
            </a:endParaRP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Revenue [21; EUR m]</a:t>
            </a:r>
            <a:br>
              <a:rPr lang="en-US" sz="1200" b="0" dirty="0">
                <a:effectLst/>
                <a:latin typeface="Aptos" panose="020B0004020202020204" pitchFamily="34" charset="0"/>
              </a:rPr>
            </a:br>
            <a:r>
              <a:rPr lang="en-US" sz="1200" b="0" dirty="0">
                <a:effectLst/>
                <a:latin typeface="Aptos" panose="020B0004020202020204" pitchFamily="34" charset="0"/>
              </a:rPr>
              <a:t>Margin rate [21; %]</a:t>
            </a:r>
            <a:br>
              <a:rPr lang="en-US" sz="1200" b="0" dirty="0">
                <a:effectLst/>
                <a:latin typeface="Aptos" panose="020B0004020202020204" pitchFamily="34" charset="0"/>
              </a:rPr>
            </a:br>
            <a:r>
              <a:rPr lang="en-US" sz="1200" b="0" dirty="0">
                <a:effectLst/>
                <a:latin typeface="Aptos" panose="020B0004020202020204" pitchFamily="34" charset="0"/>
              </a:rPr>
              <a:t>Dentist FTE [#]</a:t>
            </a: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Number of reviews on Google [#]</a:t>
            </a: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Average Google rating</a:t>
            </a:r>
            <a:br>
              <a:rPr lang="en-US" sz="1200" b="0" dirty="0">
                <a:effectLst/>
                <a:latin typeface="Aptos" panose="020B0004020202020204" pitchFamily="34" charset="0"/>
              </a:rPr>
            </a:br>
            <a:r>
              <a:rPr lang="en-US" sz="1200" b="0" dirty="0">
                <a:effectLst/>
                <a:latin typeface="Aptos" panose="020B0004020202020204" pitchFamily="34" charset="0"/>
              </a:rPr>
              <a:t>Opening year</a:t>
            </a:r>
            <a:endParaRPr lang="en-US" sz="1200" dirty="0">
              <a:latin typeface="Aptos" panose="020B0004020202020204" pitchFamily="34" charset="0"/>
            </a:endParaRPr>
          </a:p>
          <a:p>
            <a:pPr>
              <a:lnSpc>
                <a:spcPts val="1425"/>
              </a:lnSpc>
            </a:pPr>
            <a:endParaRPr lang="en-US" sz="1200" dirty="0">
              <a:effectLst/>
              <a:latin typeface="Aptos" panose="020B0004020202020204" pitchFamily="34" charset="0"/>
            </a:endParaRPr>
          </a:p>
          <a:p>
            <a:pPr marL="285750" indent="-285750">
              <a:lnSpc>
                <a:spcPts val="1425"/>
              </a:lnSpc>
              <a:buFont typeface="Arial" panose="020B0604020202090204" pitchFamily="34" charset="0"/>
              <a:buChar char="•"/>
            </a:pPr>
            <a:r>
              <a:rPr lang="en-US" sz="1200" dirty="0">
                <a:effectLst/>
                <a:latin typeface="Aptos" panose="020B0004020202020204" pitchFamily="34" charset="0"/>
              </a:rPr>
              <a:t>External Factors:</a:t>
            </a: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Rent in the area [EUR/sqm]</a:t>
            </a:r>
            <a:br>
              <a:rPr lang="en-US" sz="1200" b="0" dirty="0">
                <a:effectLst/>
                <a:latin typeface="Aptos" panose="020B0004020202020204" pitchFamily="34" charset="0"/>
              </a:rPr>
            </a:br>
            <a:r>
              <a:rPr lang="en-US" sz="1200" b="0" dirty="0">
                <a:effectLst/>
                <a:latin typeface="Aptos" panose="020B0004020202020204" pitchFamily="34" charset="0"/>
              </a:rPr>
              <a:t>Patients in the catchment area [#]</a:t>
            </a: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Patients' yearly growth in the catchment area [%]</a:t>
            </a:r>
            <a:endParaRPr lang="en-US" sz="1200" dirty="0">
              <a:latin typeface="Aptos" panose="020B0004020202020204" pitchFamily="34" charset="0"/>
            </a:endParaRP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Share of patients in the catchment area over 65 [%]</a:t>
            </a:r>
            <a:endParaRPr lang="en-US" sz="1200" dirty="0">
              <a:latin typeface="Aptos" panose="020B0004020202020204" pitchFamily="34" charset="0"/>
            </a:endParaRP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Median revenue in catchment area [EUR]</a:t>
            </a: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Unemployment rate in the catchment area [%]</a:t>
            </a: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Poverty rate in the catchment area [%]</a:t>
            </a: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Density of doctors in the catchment area [#/100k patients]</a:t>
            </a:r>
            <a:endParaRPr lang="en-US" sz="1200" dirty="0">
              <a:latin typeface="Aptos" panose="020B0004020202020204" pitchFamily="34" charset="0"/>
            </a:endParaRP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Density of pharmacists in the catchment area [#/100k patients]</a:t>
            </a:r>
            <a:endParaRPr lang="en-US" sz="1200" dirty="0">
              <a:latin typeface="Aptos" panose="020B0004020202020204" pitchFamily="34" charset="0"/>
            </a:endParaRPr>
          </a:p>
          <a:p>
            <a:pPr marL="742950" lvl="1" indent="-285750">
              <a:lnSpc>
                <a:spcPts val="1425"/>
              </a:lnSpc>
              <a:buFont typeface="Wingdings" panose="05000000000000000000" pitchFamily="2" charset="2"/>
              <a:buChar char="ü"/>
            </a:pPr>
            <a:r>
              <a:rPr lang="en-US" sz="1200" b="0" dirty="0">
                <a:effectLst/>
                <a:latin typeface="Aptos" panose="020B0004020202020204" pitchFamily="34" charset="0"/>
              </a:rPr>
              <a:t>Density of dentists in the catchment area [#/100k]</a:t>
            </a:r>
          </a:p>
        </p:txBody>
      </p:sp>
      <p:pic>
        <p:nvPicPr>
          <p:cNvPr id="2" name="Image 1">
            <a:extLst>
              <a:ext uri="{FF2B5EF4-FFF2-40B4-BE49-F238E27FC236}">
                <a16:creationId xmlns:a16="http://schemas.microsoft.com/office/drawing/2014/main" id="{222ABFAF-744F-A500-7573-25E2F30DE32B}"/>
              </a:ext>
            </a:extLst>
          </p:cNvPr>
          <p:cNvPicPr>
            <a:picLocks noChangeAspect="1"/>
          </p:cNvPicPr>
          <p:nvPr/>
        </p:nvPicPr>
        <p:blipFill>
          <a:blip r:embed="rId2"/>
          <a:stretch>
            <a:fillRect/>
          </a:stretch>
        </p:blipFill>
        <p:spPr>
          <a:xfrm>
            <a:off x="4556077" y="1267877"/>
            <a:ext cx="4773184" cy="4038600"/>
          </a:xfrm>
          <a:prstGeom prst="rect">
            <a:avLst/>
          </a:prstGeom>
        </p:spPr>
      </p:pic>
      <p:graphicFrame>
        <p:nvGraphicFramePr>
          <p:cNvPr id="4" name="Objet 3">
            <a:extLst>
              <a:ext uri="{FF2B5EF4-FFF2-40B4-BE49-F238E27FC236}">
                <a16:creationId xmlns:a16="http://schemas.microsoft.com/office/drawing/2014/main" id="{FFDB5854-D6F4-532C-86D0-5C2A5F920E3D}"/>
              </a:ext>
            </a:extLst>
          </p:cNvPr>
          <p:cNvGraphicFramePr>
            <a:graphicFrameLocks noChangeAspect="1"/>
          </p:cNvGraphicFramePr>
          <p:nvPr>
            <p:extLst>
              <p:ext uri="{D42A27DB-BD31-4B8C-83A1-F6EECF244321}">
                <p14:modId xmlns:p14="http://schemas.microsoft.com/office/powerpoint/2010/main" val="1762096644"/>
              </p:ext>
            </p:extLst>
          </p:nvPr>
        </p:nvGraphicFramePr>
        <p:xfrm>
          <a:off x="5343466" y="5462495"/>
          <a:ext cx="3198405" cy="982734"/>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3" imgW="1684197" imgH="517956" progId="Package">
                  <p:embed/>
                </p:oleObj>
              </mc:Choice>
              <mc:Fallback>
                <p:oleObj name="Objet d’environnement du Gestionnaire de liaisons" showAsIcon="1" r:id="rId3" imgW="1684197" imgH="517956" progId="Package">
                  <p:embed/>
                  <p:pic>
                    <p:nvPicPr>
                      <p:cNvPr id="4" name="Objet 3">
                        <a:extLst>
                          <a:ext uri="{FF2B5EF4-FFF2-40B4-BE49-F238E27FC236}">
                            <a16:creationId xmlns:a16="http://schemas.microsoft.com/office/drawing/2014/main" id="{FFDB5854-D6F4-532C-86D0-5C2A5F920E3D}"/>
                          </a:ext>
                        </a:extLst>
                      </p:cNvPr>
                      <p:cNvPicPr/>
                      <p:nvPr/>
                    </p:nvPicPr>
                    <p:blipFill>
                      <a:blip r:embed="rId4"/>
                      <a:stretch>
                        <a:fillRect/>
                      </a:stretch>
                    </p:blipFill>
                    <p:spPr>
                      <a:xfrm>
                        <a:off x="5343466" y="5462495"/>
                        <a:ext cx="3198405" cy="982734"/>
                      </a:xfrm>
                      <a:prstGeom prst="rect">
                        <a:avLst/>
                      </a:prstGeom>
                    </p:spPr>
                  </p:pic>
                </p:oleObj>
              </mc:Fallback>
            </mc:AlternateContent>
          </a:graphicData>
        </a:graphic>
      </p:graphicFrame>
    </p:spTree>
    <p:extLst>
      <p:ext uri="{BB962C8B-B14F-4D97-AF65-F5344CB8AC3E}">
        <p14:creationId xmlns:p14="http://schemas.microsoft.com/office/powerpoint/2010/main" val="177534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9A4B-7B3D-0550-9813-5AEBCBFE3E82}"/>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9FB8E7A7-DBA8-DFE0-99B8-824B119DCA39}"/>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2. </a:t>
            </a:r>
            <a:r>
              <a:rPr lang="fr-FR" kern="0" dirty="0" err="1">
                <a:solidFill>
                  <a:srgbClr val="156C9C"/>
                </a:solidFill>
                <a:latin typeface="Aptos SemiBold" panose="020B0004020202020204" pitchFamily="34" charset="0"/>
              </a:rPr>
              <a:t>Exploratory</a:t>
            </a:r>
            <a:r>
              <a:rPr lang="fr-FR" kern="0" dirty="0">
                <a:solidFill>
                  <a:srgbClr val="156C9C"/>
                </a:solidFill>
                <a:latin typeface="Aptos SemiBold" panose="020B0004020202020204" pitchFamily="34" charset="0"/>
              </a:rPr>
              <a:t> Data Analysis</a:t>
            </a:r>
          </a:p>
          <a:p>
            <a:endParaRPr lang="fr-FR" kern="0" dirty="0">
              <a:solidFill>
                <a:srgbClr val="156C9C"/>
              </a:solidFill>
              <a:latin typeface="Aptos SemiBold" panose="020B0004020202020204" pitchFamily="34" charset="0"/>
            </a:endParaRPr>
          </a:p>
        </p:txBody>
      </p:sp>
      <p:pic>
        <p:nvPicPr>
          <p:cNvPr id="4" name="Image 3">
            <a:extLst>
              <a:ext uri="{FF2B5EF4-FFF2-40B4-BE49-F238E27FC236}">
                <a16:creationId xmlns:a16="http://schemas.microsoft.com/office/drawing/2014/main" id="{03FDE2AD-7464-E7A9-F3F3-B782DA8EED8C}"/>
              </a:ext>
            </a:extLst>
          </p:cNvPr>
          <p:cNvPicPr>
            <a:picLocks noChangeAspect="1"/>
          </p:cNvPicPr>
          <p:nvPr/>
        </p:nvPicPr>
        <p:blipFill>
          <a:blip r:embed="rId2"/>
          <a:stretch>
            <a:fillRect/>
          </a:stretch>
        </p:blipFill>
        <p:spPr>
          <a:xfrm>
            <a:off x="585021" y="1066800"/>
            <a:ext cx="8735958" cy="2133600"/>
          </a:xfrm>
          <a:prstGeom prst="rect">
            <a:avLst/>
          </a:prstGeom>
        </p:spPr>
      </p:pic>
      <p:sp>
        <p:nvSpPr>
          <p:cNvPr id="5" name="object 3">
            <a:extLst>
              <a:ext uri="{FF2B5EF4-FFF2-40B4-BE49-F238E27FC236}">
                <a16:creationId xmlns:a16="http://schemas.microsoft.com/office/drawing/2014/main" id="{5542CD9C-3B46-72BA-3A16-A5E48930BE3F}"/>
              </a:ext>
            </a:extLst>
          </p:cNvPr>
          <p:cNvSpPr txBox="1"/>
          <p:nvPr/>
        </p:nvSpPr>
        <p:spPr>
          <a:xfrm>
            <a:off x="594546" y="3634741"/>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solidFill>
                  <a:srgbClr val="8D9299"/>
                </a:solidFill>
                <a:latin typeface="Aptos Display" panose="020B0004020202020204" pitchFamily="34" charset="0"/>
                <a:cs typeface="Arial MT"/>
              </a:rPr>
              <a:t>Scaling</a:t>
            </a:r>
            <a:r>
              <a:rPr lang="fr-FR" sz="2100" dirty="0">
                <a:solidFill>
                  <a:srgbClr val="8D9299"/>
                </a:solidFill>
                <a:latin typeface="Aptos Display" panose="020B0004020202020204" pitchFamily="34" charset="0"/>
                <a:cs typeface="Arial MT"/>
              </a:rPr>
              <a:t> Issue :</a:t>
            </a:r>
            <a:endParaRPr sz="2100" dirty="0">
              <a:latin typeface="Aptos Display" panose="020B0004020202020204" pitchFamily="34" charset="0"/>
              <a:cs typeface="Arial MT"/>
            </a:endParaRPr>
          </a:p>
        </p:txBody>
      </p:sp>
      <p:sp>
        <p:nvSpPr>
          <p:cNvPr id="6" name="object 3">
            <a:extLst>
              <a:ext uri="{FF2B5EF4-FFF2-40B4-BE49-F238E27FC236}">
                <a16:creationId xmlns:a16="http://schemas.microsoft.com/office/drawing/2014/main" id="{10A740E3-8C3E-CBAB-3EA6-8F8F80F80416}"/>
              </a:ext>
            </a:extLst>
          </p:cNvPr>
          <p:cNvSpPr txBox="1"/>
          <p:nvPr/>
        </p:nvSpPr>
        <p:spPr>
          <a:xfrm>
            <a:off x="585021" y="3999448"/>
            <a:ext cx="8570875" cy="289823"/>
          </a:xfrm>
          <a:prstGeom prst="rect">
            <a:avLst/>
          </a:prstGeom>
        </p:spPr>
        <p:txBody>
          <a:bodyPr vert="horz" wrap="square" lIns="0" tIns="12700" rIns="0" bIns="0" rtlCol="0">
            <a:spAutoFit/>
          </a:bodyPr>
          <a:lstStyle/>
          <a:p>
            <a:pPr marL="12700" algn="just">
              <a:lnSpc>
                <a:spcPct val="100000"/>
              </a:lnSpc>
              <a:spcBef>
                <a:spcPts val="100"/>
              </a:spcBef>
            </a:pPr>
            <a:r>
              <a:rPr lang="fr-FR" dirty="0" err="1">
                <a:latin typeface="Aptos" panose="020B0004020202020204" pitchFamily="34" charset="0"/>
                <a:cs typeface="Arial MT"/>
              </a:rPr>
              <a:t>Margin</a:t>
            </a:r>
            <a:r>
              <a:rPr lang="fr-FR" dirty="0">
                <a:latin typeface="Aptos" panose="020B0004020202020204" pitchFamily="34" charset="0"/>
                <a:cs typeface="Arial MT"/>
              </a:rPr>
              <a:t> Rate</a:t>
            </a:r>
            <a:endParaRPr dirty="0">
              <a:latin typeface="Aptos" panose="020B0004020202020204" pitchFamily="34" charset="0"/>
              <a:cs typeface="Arial MT"/>
            </a:endParaRPr>
          </a:p>
        </p:txBody>
      </p:sp>
      <p:sp>
        <p:nvSpPr>
          <p:cNvPr id="7" name="Rectangle 6">
            <a:extLst>
              <a:ext uri="{FF2B5EF4-FFF2-40B4-BE49-F238E27FC236}">
                <a16:creationId xmlns:a16="http://schemas.microsoft.com/office/drawing/2014/main" id="{29E1F5F7-8C3C-23F8-E743-B32525851079}"/>
              </a:ext>
            </a:extLst>
          </p:cNvPr>
          <p:cNvSpPr/>
          <p:nvPr/>
        </p:nvSpPr>
        <p:spPr>
          <a:xfrm>
            <a:off x="2362200" y="1075031"/>
            <a:ext cx="533400" cy="21171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697AA91D-036E-3094-3686-C8698F58304C}"/>
              </a:ext>
            </a:extLst>
          </p:cNvPr>
          <p:cNvSpPr/>
          <p:nvPr/>
        </p:nvSpPr>
        <p:spPr>
          <a:xfrm>
            <a:off x="2377440" y="1066800"/>
            <a:ext cx="533400" cy="21171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DCF4C47F-BCD6-75CA-051F-7E42A0B41CB3}"/>
              </a:ext>
            </a:extLst>
          </p:cNvPr>
          <p:cNvSpPr txBox="1"/>
          <p:nvPr/>
        </p:nvSpPr>
        <p:spPr>
          <a:xfrm>
            <a:off x="3454553" y="3279199"/>
            <a:ext cx="2996893" cy="276742"/>
          </a:xfrm>
          <a:prstGeom prst="rect">
            <a:avLst/>
          </a:prstGeom>
          <a:noFill/>
        </p:spPr>
        <p:txBody>
          <a:bodyPr wrap="square">
            <a:spAutoFit/>
          </a:bodyPr>
          <a:lstStyle/>
          <a:p>
            <a:pPr algn="ctr">
              <a:lnSpc>
                <a:spcPts val="1425"/>
              </a:lnSpc>
            </a:pPr>
            <a:r>
              <a:rPr lang="en-US" sz="1400" dirty="0" err="1">
                <a:solidFill>
                  <a:srgbClr val="8D9299"/>
                </a:solidFill>
                <a:latin typeface="Aptos" panose="020B0004020202020204" pitchFamily="34" charset="0"/>
              </a:rPr>
              <a:t>df.d</a:t>
            </a:r>
            <a:r>
              <a:rPr lang="en-US" sz="1400" b="0" dirty="0" err="1">
                <a:solidFill>
                  <a:srgbClr val="8D9299"/>
                </a:solidFill>
                <a:effectLst/>
                <a:latin typeface="Aptos" panose="020B0004020202020204" pitchFamily="34" charset="0"/>
              </a:rPr>
              <a:t>escribe</a:t>
            </a:r>
            <a:r>
              <a:rPr lang="en-US" sz="1400" b="0" dirty="0">
                <a:solidFill>
                  <a:srgbClr val="8D9299"/>
                </a:solidFill>
                <a:effectLst/>
                <a:latin typeface="Aptos" panose="020B0004020202020204" pitchFamily="34" charset="0"/>
              </a:rPr>
              <a:t>()</a:t>
            </a:r>
          </a:p>
        </p:txBody>
      </p:sp>
    </p:spTree>
    <p:extLst>
      <p:ext uri="{BB962C8B-B14F-4D97-AF65-F5344CB8AC3E}">
        <p14:creationId xmlns:p14="http://schemas.microsoft.com/office/powerpoint/2010/main" val="1279290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A00B5-B3A2-5544-D22C-914F5E9C5F12}"/>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F825A175-629E-13AA-1A60-8479FCCB9AAA}"/>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2. </a:t>
            </a:r>
            <a:r>
              <a:rPr lang="fr-FR" kern="0" dirty="0" err="1">
                <a:solidFill>
                  <a:srgbClr val="156C9C"/>
                </a:solidFill>
                <a:latin typeface="Aptos SemiBold" panose="020B0004020202020204" pitchFamily="34" charset="0"/>
              </a:rPr>
              <a:t>Exploratory</a:t>
            </a:r>
            <a:r>
              <a:rPr lang="fr-FR" kern="0" dirty="0">
                <a:solidFill>
                  <a:srgbClr val="156C9C"/>
                </a:solidFill>
                <a:latin typeface="Aptos SemiBold" panose="020B0004020202020204" pitchFamily="34" charset="0"/>
              </a:rPr>
              <a:t> Data Analysis</a:t>
            </a:r>
          </a:p>
          <a:p>
            <a:endParaRPr lang="fr-FR" kern="0" dirty="0">
              <a:solidFill>
                <a:srgbClr val="156C9C"/>
              </a:solidFill>
              <a:latin typeface="Aptos SemiBold" panose="020B0004020202020204" pitchFamily="34" charset="0"/>
            </a:endParaRPr>
          </a:p>
        </p:txBody>
      </p:sp>
      <p:pic>
        <p:nvPicPr>
          <p:cNvPr id="4" name="Image 3">
            <a:extLst>
              <a:ext uri="{FF2B5EF4-FFF2-40B4-BE49-F238E27FC236}">
                <a16:creationId xmlns:a16="http://schemas.microsoft.com/office/drawing/2014/main" id="{37D9571A-71DF-4CF6-3AD2-E626C832BA27}"/>
              </a:ext>
            </a:extLst>
          </p:cNvPr>
          <p:cNvPicPr>
            <a:picLocks noChangeAspect="1"/>
          </p:cNvPicPr>
          <p:nvPr/>
        </p:nvPicPr>
        <p:blipFill>
          <a:blip r:embed="rId2"/>
          <a:stretch>
            <a:fillRect/>
          </a:stretch>
        </p:blipFill>
        <p:spPr>
          <a:xfrm>
            <a:off x="585021" y="1066800"/>
            <a:ext cx="8735958" cy="2133600"/>
          </a:xfrm>
          <a:prstGeom prst="rect">
            <a:avLst/>
          </a:prstGeom>
        </p:spPr>
      </p:pic>
      <p:sp>
        <p:nvSpPr>
          <p:cNvPr id="5" name="object 3">
            <a:extLst>
              <a:ext uri="{FF2B5EF4-FFF2-40B4-BE49-F238E27FC236}">
                <a16:creationId xmlns:a16="http://schemas.microsoft.com/office/drawing/2014/main" id="{E8032A56-AFB0-0589-7783-3112741C2B26}"/>
              </a:ext>
            </a:extLst>
          </p:cNvPr>
          <p:cNvSpPr txBox="1"/>
          <p:nvPr/>
        </p:nvSpPr>
        <p:spPr>
          <a:xfrm>
            <a:off x="594546" y="3634741"/>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solidFill>
                  <a:srgbClr val="8D9299"/>
                </a:solidFill>
                <a:latin typeface="Aptos Display" panose="020B0004020202020204" pitchFamily="34" charset="0"/>
                <a:cs typeface="Arial MT"/>
              </a:rPr>
              <a:t>Scaling</a:t>
            </a:r>
            <a:r>
              <a:rPr lang="fr-FR" sz="2100" dirty="0">
                <a:solidFill>
                  <a:srgbClr val="8D9299"/>
                </a:solidFill>
                <a:latin typeface="Aptos Display" panose="020B0004020202020204" pitchFamily="34" charset="0"/>
                <a:cs typeface="Arial MT"/>
              </a:rPr>
              <a:t> Issue :</a:t>
            </a:r>
            <a:endParaRPr sz="2100" dirty="0">
              <a:latin typeface="Aptos Display" panose="020B0004020202020204" pitchFamily="34" charset="0"/>
              <a:cs typeface="Arial MT"/>
            </a:endParaRPr>
          </a:p>
        </p:txBody>
      </p:sp>
      <p:sp>
        <p:nvSpPr>
          <p:cNvPr id="6" name="object 3">
            <a:extLst>
              <a:ext uri="{FF2B5EF4-FFF2-40B4-BE49-F238E27FC236}">
                <a16:creationId xmlns:a16="http://schemas.microsoft.com/office/drawing/2014/main" id="{318DA4F0-B3A8-0D28-9418-515237F3D783}"/>
              </a:ext>
            </a:extLst>
          </p:cNvPr>
          <p:cNvSpPr txBox="1"/>
          <p:nvPr/>
        </p:nvSpPr>
        <p:spPr>
          <a:xfrm>
            <a:off x="585021" y="3999448"/>
            <a:ext cx="8570875" cy="289823"/>
          </a:xfrm>
          <a:prstGeom prst="rect">
            <a:avLst/>
          </a:prstGeom>
        </p:spPr>
        <p:txBody>
          <a:bodyPr vert="horz" wrap="square" lIns="0" tIns="12700" rIns="0" bIns="0" rtlCol="0">
            <a:spAutoFit/>
          </a:bodyPr>
          <a:lstStyle/>
          <a:p>
            <a:pPr marL="12700" algn="just">
              <a:lnSpc>
                <a:spcPct val="100000"/>
              </a:lnSpc>
              <a:spcBef>
                <a:spcPts val="100"/>
              </a:spcBef>
            </a:pPr>
            <a:r>
              <a:rPr lang="fr-FR" dirty="0" err="1">
                <a:latin typeface="Aptos" panose="020B0004020202020204" pitchFamily="34" charset="0"/>
                <a:cs typeface="Arial MT"/>
              </a:rPr>
              <a:t>Margin</a:t>
            </a:r>
            <a:r>
              <a:rPr lang="fr-FR" dirty="0">
                <a:latin typeface="Aptos" panose="020B0004020202020204" pitchFamily="34" charset="0"/>
                <a:cs typeface="Arial MT"/>
              </a:rPr>
              <a:t> Rate</a:t>
            </a:r>
            <a:endParaRPr dirty="0">
              <a:latin typeface="Aptos" panose="020B0004020202020204" pitchFamily="34" charset="0"/>
              <a:cs typeface="Arial MT"/>
            </a:endParaRPr>
          </a:p>
        </p:txBody>
      </p:sp>
      <p:sp>
        <p:nvSpPr>
          <p:cNvPr id="3" name="Rectangle 2">
            <a:extLst>
              <a:ext uri="{FF2B5EF4-FFF2-40B4-BE49-F238E27FC236}">
                <a16:creationId xmlns:a16="http://schemas.microsoft.com/office/drawing/2014/main" id="{1F5161B1-E195-A62F-802C-F8A4FF669875}"/>
              </a:ext>
            </a:extLst>
          </p:cNvPr>
          <p:cNvSpPr/>
          <p:nvPr/>
        </p:nvSpPr>
        <p:spPr>
          <a:xfrm>
            <a:off x="1905000" y="1075031"/>
            <a:ext cx="533400" cy="21171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FCD95C0A-3664-B8AB-D02E-A241ABE752DA}"/>
              </a:ext>
            </a:extLst>
          </p:cNvPr>
          <p:cNvSpPr/>
          <p:nvPr/>
        </p:nvSpPr>
        <p:spPr>
          <a:xfrm>
            <a:off x="8630116" y="1066800"/>
            <a:ext cx="533400" cy="21171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67D085DB-6EF1-565C-C44F-B22606F75E14}"/>
              </a:ext>
            </a:extLst>
          </p:cNvPr>
          <p:cNvSpPr/>
          <p:nvPr/>
        </p:nvSpPr>
        <p:spPr>
          <a:xfrm>
            <a:off x="1866900" y="3019282"/>
            <a:ext cx="609600" cy="2098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bject 3">
            <a:extLst>
              <a:ext uri="{FF2B5EF4-FFF2-40B4-BE49-F238E27FC236}">
                <a16:creationId xmlns:a16="http://schemas.microsoft.com/office/drawing/2014/main" id="{AD8DBAC5-C328-D181-0124-355D6831B8EC}"/>
              </a:ext>
            </a:extLst>
          </p:cNvPr>
          <p:cNvSpPr txBox="1"/>
          <p:nvPr/>
        </p:nvSpPr>
        <p:spPr>
          <a:xfrm>
            <a:off x="602166" y="4503119"/>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solidFill>
                  <a:srgbClr val="8D9299"/>
                </a:solidFill>
                <a:latin typeface="Aptos Display" panose="020B0004020202020204" pitchFamily="34" charset="0"/>
                <a:cs typeface="Arial MT"/>
              </a:rPr>
              <a:t>Potential</a:t>
            </a:r>
            <a:r>
              <a:rPr lang="fr-FR" sz="2100" dirty="0">
                <a:solidFill>
                  <a:srgbClr val="8D9299"/>
                </a:solidFill>
                <a:latin typeface="Aptos Display" panose="020B0004020202020204" pitchFamily="34" charset="0"/>
                <a:cs typeface="Arial MT"/>
              </a:rPr>
              <a:t> </a:t>
            </a:r>
            <a:r>
              <a:rPr lang="fr-FR" sz="2100" dirty="0" err="1">
                <a:solidFill>
                  <a:srgbClr val="8D9299"/>
                </a:solidFill>
                <a:latin typeface="Aptos Display" panose="020B0004020202020204" pitchFamily="34" charset="0"/>
                <a:cs typeface="Arial MT"/>
              </a:rPr>
              <a:t>Outliers</a:t>
            </a:r>
            <a:r>
              <a:rPr lang="fr-FR" sz="2100" dirty="0">
                <a:solidFill>
                  <a:srgbClr val="8D9299"/>
                </a:solidFill>
                <a:latin typeface="Aptos Display" panose="020B0004020202020204" pitchFamily="34" charset="0"/>
                <a:cs typeface="Arial MT"/>
              </a:rPr>
              <a:t> :</a:t>
            </a:r>
            <a:endParaRPr sz="2100" dirty="0">
              <a:latin typeface="Aptos Display" panose="020B0004020202020204" pitchFamily="34" charset="0"/>
              <a:cs typeface="Arial MT"/>
            </a:endParaRPr>
          </a:p>
        </p:txBody>
      </p:sp>
      <p:sp>
        <p:nvSpPr>
          <p:cNvPr id="12" name="object 3">
            <a:extLst>
              <a:ext uri="{FF2B5EF4-FFF2-40B4-BE49-F238E27FC236}">
                <a16:creationId xmlns:a16="http://schemas.microsoft.com/office/drawing/2014/main" id="{A0C81283-3B29-67C6-77C0-100088C3D996}"/>
              </a:ext>
            </a:extLst>
          </p:cNvPr>
          <p:cNvSpPr txBox="1"/>
          <p:nvPr/>
        </p:nvSpPr>
        <p:spPr>
          <a:xfrm>
            <a:off x="592641" y="4867826"/>
            <a:ext cx="8570875" cy="289823"/>
          </a:xfrm>
          <a:prstGeom prst="rect">
            <a:avLst/>
          </a:prstGeom>
        </p:spPr>
        <p:txBody>
          <a:bodyPr vert="horz" wrap="square" lIns="0" tIns="12700" rIns="0" bIns="0" rtlCol="0">
            <a:spAutoFit/>
          </a:bodyPr>
          <a:lstStyle/>
          <a:p>
            <a:pPr marL="12700" algn="just">
              <a:lnSpc>
                <a:spcPct val="100000"/>
              </a:lnSpc>
              <a:spcBef>
                <a:spcPts val="100"/>
              </a:spcBef>
            </a:pPr>
            <a:r>
              <a:rPr lang="fr-FR" dirty="0">
                <a:latin typeface="Aptos" panose="020B0004020202020204" pitchFamily="34" charset="0"/>
                <a:cs typeface="Arial MT"/>
              </a:rPr>
              <a:t>Revenue, Density of </a:t>
            </a:r>
            <a:r>
              <a:rPr lang="fr-FR" dirty="0" err="1">
                <a:latin typeface="Aptos" panose="020B0004020202020204" pitchFamily="34" charset="0"/>
                <a:cs typeface="Arial MT"/>
              </a:rPr>
              <a:t>doctors</a:t>
            </a:r>
            <a:r>
              <a:rPr lang="fr-FR" dirty="0">
                <a:latin typeface="Aptos" panose="020B0004020202020204" pitchFamily="34" charset="0"/>
                <a:cs typeface="Arial MT"/>
              </a:rPr>
              <a:t>, </a:t>
            </a:r>
            <a:endParaRPr dirty="0">
              <a:latin typeface="Aptos" panose="020B0004020202020204" pitchFamily="34" charset="0"/>
              <a:cs typeface="Arial MT"/>
            </a:endParaRPr>
          </a:p>
        </p:txBody>
      </p:sp>
      <p:sp>
        <p:nvSpPr>
          <p:cNvPr id="13" name="Ellipse 12">
            <a:extLst>
              <a:ext uri="{FF2B5EF4-FFF2-40B4-BE49-F238E27FC236}">
                <a16:creationId xmlns:a16="http://schemas.microsoft.com/office/drawing/2014/main" id="{C425AC81-3817-F3B1-B4EB-9469E29EB2A2}"/>
              </a:ext>
            </a:extLst>
          </p:cNvPr>
          <p:cNvSpPr/>
          <p:nvPr/>
        </p:nvSpPr>
        <p:spPr>
          <a:xfrm>
            <a:off x="1866900" y="2362200"/>
            <a:ext cx="609600" cy="2098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96A5F9EA-7F33-6592-ED51-15F2FF46E8E9}"/>
              </a:ext>
            </a:extLst>
          </p:cNvPr>
          <p:cNvSpPr/>
          <p:nvPr/>
        </p:nvSpPr>
        <p:spPr>
          <a:xfrm>
            <a:off x="8592016" y="2362200"/>
            <a:ext cx="609600" cy="2098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B6AE7C16-66DF-3A0F-7700-BE9C5D399BF0}"/>
              </a:ext>
            </a:extLst>
          </p:cNvPr>
          <p:cNvSpPr txBox="1"/>
          <p:nvPr/>
        </p:nvSpPr>
        <p:spPr>
          <a:xfrm>
            <a:off x="3454553" y="3279199"/>
            <a:ext cx="2996893" cy="276742"/>
          </a:xfrm>
          <a:prstGeom prst="rect">
            <a:avLst/>
          </a:prstGeom>
          <a:noFill/>
        </p:spPr>
        <p:txBody>
          <a:bodyPr wrap="square">
            <a:spAutoFit/>
          </a:bodyPr>
          <a:lstStyle/>
          <a:p>
            <a:pPr algn="ctr">
              <a:lnSpc>
                <a:spcPts val="1425"/>
              </a:lnSpc>
            </a:pPr>
            <a:r>
              <a:rPr lang="en-US" sz="1400" dirty="0" err="1">
                <a:solidFill>
                  <a:srgbClr val="8D9299"/>
                </a:solidFill>
                <a:latin typeface="Aptos" panose="020B0004020202020204" pitchFamily="34" charset="0"/>
              </a:rPr>
              <a:t>df.d</a:t>
            </a:r>
            <a:r>
              <a:rPr lang="en-US" sz="1400" b="0" dirty="0" err="1">
                <a:solidFill>
                  <a:srgbClr val="8D9299"/>
                </a:solidFill>
                <a:effectLst/>
                <a:latin typeface="Aptos" panose="020B0004020202020204" pitchFamily="34" charset="0"/>
              </a:rPr>
              <a:t>escribe</a:t>
            </a:r>
            <a:r>
              <a:rPr lang="en-US" sz="1400" b="0" dirty="0">
                <a:solidFill>
                  <a:srgbClr val="8D9299"/>
                </a:solidFill>
                <a:effectLst/>
                <a:latin typeface="Aptos" panose="020B0004020202020204" pitchFamily="34" charset="0"/>
              </a:rPr>
              <a:t>()</a:t>
            </a:r>
          </a:p>
        </p:txBody>
      </p:sp>
    </p:spTree>
    <p:extLst>
      <p:ext uri="{BB962C8B-B14F-4D97-AF65-F5344CB8AC3E}">
        <p14:creationId xmlns:p14="http://schemas.microsoft.com/office/powerpoint/2010/main" val="2954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83D30-6B8D-9CD6-3C10-24F105F7F507}"/>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49379AE1-1938-C7EC-8D5C-1E91C031AB93}"/>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2. </a:t>
            </a:r>
            <a:r>
              <a:rPr lang="fr-FR" kern="0" dirty="0" err="1">
                <a:solidFill>
                  <a:srgbClr val="156C9C"/>
                </a:solidFill>
                <a:latin typeface="Aptos SemiBold" panose="020B0004020202020204" pitchFamily="34" charset="0"/>
              </a:rPr>
              <a:t>Exploratory</a:t>
            </a:r>
            <a:r>
              <a:rPr lang="fr-FR" kern="0" dirty="0">
                <a:solidFill>
                  <a:srgbClr val="156C9C"/>
                </a:solidFill>
                <a:latin typeface="Aptos SemiBold" panose="020B0004020202020204" pitchFamily="34" charset="0"/>
              </a:rPr>
              <a:t> Data Analysis</a:t>
            </a:r>
          </a:p>
          <a:p>
            <a:endParaRPr lang="fr-FR" kern="0" dirty="0">
              <a:solidFill>
                <a:srgbClr val="156C9C"/>
              </a:solidFill>
              <a:latin typeface="Aptos SemiBold" panose="020B0004020202020204" pitchFamily="34" charset="0"/>
            </a:endParaRPr>
          </a:p>
        </p:txBody>
      </p:sp>
      <p:pic>
        <p:nvPicPr>
          <p:cNvPr id="4" name="Image 3">
            <a:extLst>
              <a:ext uri="{FF2B5EF4-FFF2-40B4-BE49-F238E27FC236}">
                <a16:creationId xmlns:a16="http://schemas.microsoft.com/office/drawing/2014/main" id="{ED9AB099-E81F-9F62-FB34-9F48BB2C7846}"/>
              </a:ext>
            </a:extLst>
          </p:cNvPr>
          <p:cNvPicPr>
            <a:picLocks noChangeAspect="1"/>
          </p:cNvPicPr>
          <p:nvPr/>
        </p:nvPicPr>
        <p:blipFill>
          <a:blip r:embed="rId2"/>
          <a:stretch>
            <a:fillRect/>
          </a:stretch>
        </p:blipFill>
        <p:spPr>
          <a:xfrm>
            <a:off x="585021" y="1066800"/>
            <a:ext cx="8735958" cy="2133600"/>
          </a:xfrm>
          <a:prstGeom prst="rect">
            <a:avLst/>
          </a:prstGeom>
        </p:spPr>
      </p:pic>
      <p:sp>
        <p:nvSpPr>
          <p:cNvPr id="5" name="object 3">
            <a:extLst>
              <a:ext uri="{FF2B5EF4-FFF2-40B4-BE49-F238E27FC236}">
                <a16:creationId xmlns:a16="http://schemas.microsoft.com/office/drawing/2014/main" id="{7ED6259C-7142-F8D8-94AE-6D7AD5D29DEC}"/>
              </a:ext>
            </a:extLst>
          </p:cNvPr>
          <p:cNvSpPr txBox="1"/>
          <p:nvPr/>
        </p:nvSpPr>
        <p:spPr>
          <a:xfrm>
            <a:off x="594546" y="3634741"/>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solidFill>
                  <a:srgbClr val="8D9299"/>
                </a:solidFill>
                <a:latin typeface="Aptos Display" panose="020B0004020202020204" pitchFamily="34" charset="0"/>
                <a:cs typeface="Arial MT"/>
              </a:rPr>
              <a:t>Scaling</a:t>
            </a:r>
            <a:r>
              <a:rPr lang="fr-FR" sz="2100" dirty="0">
                <a:solidFill>
                  <a:srgbClr val="8D9299"/>
                </a:solidFill>
                <a:latin typeface="Aptos Display" panose="020B0004020202020204" pitchFamily="34" charset="0"/>
                <a:cs typeface="Arial MT"/>
              </a:rPr>
              <a:t> Issue :</a:t>
            </a:r>
            <a:endParaRPr sz="2100" dirty="0">
              <a:latin typeface="Aptos Display" panose="020B0004020202020204" pitchFamily="34" charset="0"/>
              <a:cs typeface="Arial MT"/>
            </a:endParaRPr>
          </a:p>
        </p:txBody>
      </p:sp>
      <p:sp>
        <p:nvSpPr>
          <p:cNvPr id="6" name="object 3">
            <a:extLst>
              <a:ext uri="{FF2B5EF4-FFF2-40B4-BE49-F238E27FC236}">
                <a16:creationId xmlns:a16="http://schemas.microsoft.com/office/drawing/2014/main" id="{C7AFC884-650F-8BA4-F88E-2AFECF6591BF}"/>
              </a:ext>
            </a:extLst>
          </p:cNvPr>
          <p:cNvSpPr txBox="1"/>
          <p:nvPr/>
        </p:nvSpPr>
        <p:spPr>
          <a:xfrm>
            <a:off x="585021" y="3999448"/>
            <a:ext cx="8570875" cy="289823"/>
          </a:xfrm>
          <a:prstGeom prst="rect">
            <a:avLst/>
          </a:prstGeom>
        </p:spPr>
        <p:txBody>
          <a:bodyPr vert="horz" wrap="square" lIns="0" tIns="12700" rIns="0" bIns="0" rtlCol="0">
            <a:spAutoFit/>
          </a:bodyPr>
          <a:lstStyle/>
          <a:p>
            <a:pPr marL="12700" algn="just">
              <a:lnSpc>
                <a:spcPct val="100000"/>
              </a:lnSpc>
              <a:spcBef>
                <a:spcPts val="100"/>
              </a:spcBef>
            </a:pPr>
            <a:r>
              <a:rPr lang="fr-FR" dirty="0" err="1">
                <a:latin typeface="Aptos" panose="020B0004020202020204" pitchFamily="34" charset="0"/>
                <a:cs typeface="Arial MT"/>
              </a:rPr>
              <a:t>Margin</a:t>
            </a:r>
            <a:r>
              <a:rPr lang="fr-FR" dirty="0">
                <a:latin typeface="Aptos" panose="020B0004020202020204" pitchFamily="34" charset="0"/>
                <a:cs typeface="Arial MT"/>
              </a:rPr>
              <a:t> Rate</a:t>
            </a:r>
            <a:endParaRPr dirty="0">
              <a:latin typeface="Aptos" panose="020B0004020202020204" pitchFamily="34" charset="0"/>
              <a:cs typeface="Arial MT"/>
            </a:endParaRPr>
          </a:p>
        </p:txBody>
      </p:sp>
      <p:sp>
        <p:nvSpPr>
          <p:cNvPr id="3" name="Rectangle 2">
            <a:extLst>
              <a:ext uri="{FF2B5EF4-FFF2-40B4-BE49-F238E27FC236}">
                <a16:creationId xmlns:a16="http://schemas.microsoft.com/office/drawing/2014/main" id="{F2F10F3F-D1D3-003C-C5DC-859E10D4B9CF}"/>
              </a:ext>
            </a:extLst>
          </p:cNvPr>
          <p:cNvSpPr/>
          <p:nvPr/>
        </p:nvSpPr>
        <p:spPr>
          <a:xfrm>
            <a:off x="609600" y="1897797"/>
            <a:ext cx="3810000" cy="1596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bject 3">
            <a:extLst>
              <a:ext uri="{FF2B5EF4-FFF2-40B4-BE49-F238E27FC236}">
                <a16:creationId xmlns:a16="http://schemas.microsoft.com/office/drawing/2014/main" id="{A32CE301-7339-9412-B3E2-F479ABA98EB8}"/>
              </a:ext>
            </a:extLst>
          </p:cNvPr>
          <p:cNvSpPr txBox="1"/>
          <p:nvPr/>
        </p:nvSpPr>
        <p:spPr>
          <a:xfrm>
            <a:off x="602166" y="4503119"/>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solidFill>
                  <a:srgbClr val="8D9299"/>
                </a:solidFill>
                <a:latin typeface="Aptos Display" panose="020B0004020202020204" pitchFamily="34" charset="0"/>
                <a:cs typeface="Arial MT"/>
              </a:rPr>
              <a:t>Potential</a:t>
            </a:r>
            <a:r>
              <a:rPr lang="fr-FR" sz="2100" dirty="0">
                <a:solidFill>
                  <a:srgbClr val="8D9299"/>
                </a:solidFill>
                <a:latin typeface="Aptos Display" panose="020B0004020202020204" pitchFamily="34" charset="0"/>
                <a:cs typeface="Arial MT"/>
              </a:rPr>
              <a:t> </a:t>
            </a:r>
            <a:r>
              <a:rPr lang="fr-FR" sz="2100" dirty="0" err="1">
                <a:solidFill>
                  <a:srgbClr val="8D9299"/>
                </a:solidFill>
                <a:latin typeface="Aptos Display" panose="020B0004020202020204" pitchFamily="34" charset="0"/>
                <a:cs typeface="Arial MT"/>
              </a:rPr>
              <a:t>Outliers</a:t>
            </a:r>
            <a:r>
              <a:rPr lang="fr-FR" sz="2100" dirty="0">
                <a:solidFill>
                  <a:srgbClr val="8D9299"/>
                </a:solidFill>
                <a:latin typeface="Aptos Display" panose="020B0004020202020204" pitchFamily="34" charset="0"/>
                <a:cs typeface="Arial MT"/>
              </a:rPr>
              <a:t> :</a:t>
            </a:r>
            <a:endParaRPr sz="2100" dirty="0">
              <a:latin typeface="Aptos Display" panose="020B0004020202020204" pitchFamily="34" charset="0"/>
              <a:cs typeface="Arial MT"/>
            </a:endParaRPr>
          </a:p>
        </p:txBody>
      </p:sp>
      <p:sp>
        <p:nvSpPr>
          <p:cNvPr id="12" name="object 3">
            <a:extLst>
              <a:ext uri="{FF2B5EF4-FFF2-40B4-BE49-F238E27FC236}">
                <a16:creationId xmlns:a16="http://schemas.microsoft.com/office/drawing/2014/main" id="{B614FA40-EB24-07F5-3DB6-D92910C8EFB8}"/>
              </a:ext>
            </a:extLst>
          </p:cNvPr>
          <p:cNvSpPr txBox="1"/>
          <p:nvPr/>
        </p:nvSpPr>
        <p:spPr>
          <a:xfrm>
            <a:off x="592641" y="4867826"/>
            <a:ext cx="8570875" cy="289823"/>
          </a:xfrm>
          <a:prstGeom prst="rect">
            <a:avLst/>
          </a:prstGeom>
        </p:spPr>
        <p:txBody>
          <a:bodyPr vert="horz" wrap="square" lIns="0" tIns="12700" rIns="0" bIns="0" rtlCol="0">
            <a:spAutoFit/>
          </a:bodyPr>
          <a:lstStyle/>
          <a:p>
            <a:pPr marL="12700" algn="just">
              <a:lnSpc>
                <a:spcPct val="100000"/>
              </a:lnSpc>
              <a:spcBef>
                <a:spcPts val="100"/>
              </a:spcBef>
            </a:pPr>
            <a:r>
              <a:rPr lang="fr-FR" dirty="0">
                <a:latin typeface="Aptos" panose="020B0004020202020204" pitchFamily="34" charset="0"/>
                <a:cs typeface="Arial MT"/>
              </a:rPr>
              <a:t>Revenue, Density of </a:t>
            </a:r>
            <a:r>
              <a:rPr lang="fr-FR" dirty="0" err="1">
                <a:latin typeface="Aptos" panose="020B0004020202020204" pitchFamily="34" charset="0"/>
                <a:cs typeface="Arial MT"/>
              </a:rPr>
              <a:t>doctors</a:t>
            </a:r>
            <a:r>
              <a:rPr lang="fr-FR" dirty="0">
                <a:latin typeface="Aptos" panose="020B0004020202020204" pitchFamily="34" charset="0"/>
                <a:cs typeface="Arial MT"/>
              </a:rPr>
              <a:t>,… </a:t>
            </a:r>
            <a:endParaRPr dirty="0">
              <a:latin typeface="Aptos" panose="020B0004020202020204" pitchFamily="34" charset="0"/>
              <a:cs typeface="Arial MT"/>
            </a:endParaRPr>
          </a:p>
        </p:txBody>
      </p:sp>
      <p:sp>
        <p:nvSpPr>
          <p:cNvPr id="2" name="object 3">
            <a:extLst>
              <a:ext uri="{FF2B5EF4-FFF2-40B4-BE49-F238E27FC236}">
                <a16:creationId xmlns:a16="http://schemas.microsoft.com/office/drawing/2014/main" id="{B4E6C6E8-D89D-ADCF-0029-B438DB3AF6F3}"/>
              </a:ext>
            </a:extLst>
          </p:cNvPr>
          <p:cNvSpPr txBox="1"/>
          <p:nvPr/>
        </p:nvSpPr>
        <p:spPr>
          <a:xfrm>
            <a:off x="591563" y="5371497"/>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err="1">
                <a:solidFill>
                  <a:srgbClr val="8D9299"/>
                </a:solidFill>
                <a:latin typeface="Aptos Display" panose="020B0004020202020204" pitchFamily="34" charset="0"/>
                <a:cs typeface="Arial MT"/>
              </a:rPr>
              <a:t>Missing</a:t>
            </a:r>
            <a:r>
              <a:rPr lang="fr-FR" sz="2100" dirty="0">
                <a:solidFill>
                  <a:srgbClr val="8D9299"/>
                </a:solidFill>
                <a:latin typeface="Aptos Display" panose="020B0004020202020204" pitchFamily="34" charset="0"/>
                <a:cs typeface="Arial MT"/>
              </a:rPr>
              <a:t> Values :</a:t>
            </a:r>
            <a:endParaRPr sz="2100" dirty="0">
              <a:latin typeface="Aptos Display" panose="020B0004020202020204" pitchFamily="34" charset="0"/>
              <a:cs typeface="Arial MT"/>
            </a:endParaRPr>
          </a:p>
        </p:txBody>
      </p:sp>
      <p:sp>
        <p:nvSpPr>
          <p:cNvPr id="7" name="object 3">
            <a:extLst>
              <a:ext uri="{FF2B5EF4-FFF2-40B4-BE49-F238E27FC236}">
                <a16:creationId xmlns:a16="http://schemas.microsoft.com/office/drawing/2014/main" id="{F7DB0D85-8509-3844-52BC-C64BCCF1206B}"/>
              </a:ext>
            </a:extLst>
          </p:cNvPr>
          <p:cNvSpPr txBox="1"/>
          <p:nvPr/>
        </p:nvSpPr>
        <p:spPr>
          <a:xfrm>
            <a:off x="582038" y="5736204"/>
            <a:ext cx="8570875" cy="289823"/>
          </a:xfrm>
          <a:prstGeom prst="rect">
            <a:avLst/>
          </a:prstGeom>
        </p:spPr>
        <p:txBody>
          <a:bodyPr vert="horz" wrap="square" lIns="0" tIns="12700" rIns="0" bIns="0" rtlCol="0">
            <a:spAutoFit/>
          </a:bodyPr>
          <a:lstStyle/>
          <a:p>
            <a:pPr marL="12700" algn="just">
              <a:lnSpc>
                <a:spcPct val="100000"/>
              </a:lnSpc>
              <a:spcBef>
                <a:spcPts val="100"/>
              </a:spcBef>
            </a:pPr>
            <a:r>
              <a:rPr lang="fr-FR" dirty="0">
                <a:latin typeface="Aptos" panose="020B0004020202020204" pitchFamily="34" charset="0"/>
                <a:cs typeface="Arial MT"/>
              </a:rPr>
              <a:t>Revenue, </a:t>
            </a:r>
            <a:r>
              <a:rPr lang="fr-FR" dirty="0" err="1">
                <a:latin typeface="Aptos" panose="020B0004020202020204" pitchFamily="34" charset="0"/>
                <a:cs typeface="Arial MT"/>
              </a:rPr>
              <a:t>Dentist</a:t>
            </a:r>
            <a:r>
              <a:rPr lang="fr-FR" dirty="0">
                <a:latin typeface="Aptos" panose="020B0004020202020204" pitchFamily="34" charset="0"/>
                <a:cs typeface="Arial MT"/>
              </a:rPr>
              <a:t> FTE, </a:t>
            </a:r>
            <a:r>
              <a:rPr lang="fr-FR" dirty="0" err="1">
                <a:latin typeface="Aptos" panose="020B0004020202020204" pitchFamily="34" charset="0"/>
                <a:cs typeface="Arial MT"/>
              </a:rPr>
              <a:t>Average</a:t>
            </a:r>
            <a:r>
              <a:rPr lang="fr-FR" dirty="0">
                <a:latin typeface="Aptos" panose="020B0004020202020204" pitchFamily="34" charset="0"/>
                <a:cs typeface="Arial MT"/>
              </a:rPr>
              <a:t> Google Rating,…</a:t>
            </a:r>
            <a:endParaRPr dirty="0">
              <a:latin typeface="Aptos" panose="020B0004020202020204" pitchFamily="34" charset="0"/>
              <a:cs typeface="Arial MT"/>
            </a:endParaRPr>
          </a:p>
        </p:txBody>
      </p:sp>
      <p:sp>
        <p:nvSpPr>
          <p:cNvPr id="8" name="ZoneTexte 7">
            <a:extLst>
              <a:ext uri="{FF2B5EF4-FFF2-40B4-BE49-F238E27FC236}">
                <a16:creationId xmlns:a16="http://schemas.microsoft.com/office/drawing/2014/main" id="{BB743A5E-21F6-024C-3055-47E65337EE17}"/>
              </a:ext>
            </a:extLst>
          </p:cNvPr>
          <p:cNvSpPr txBox="1"/>
          <p:nvPr/>
        </p:nvSpPr>
        <p:spPr>
          <a:xfrm>
            <a:off x="3454553" y="3279199"/>
            <a:ext cx="2996893" cy="276742"/>
          </a:xfrm>
          <a:prstGeom prst="rect">
            <a:avLst/>
          </a:prstGeom>
          <a:noFill/>
        </p:spPr>
        <p:txBody>
          <a:bodyPr wrap="square">
            <a:spAutoFit/>
          </a:bodyPr>
          <a:lstStyle/>
          <a:p>
            <a:pPr algn="ctr">
              <a:lnSpc>
                <a:spcPts val="1425"/>
              </a:lnSpc>
            </a:pPr>
            <a:r>
              <a:rPr lang="en-US" sz="1400" dirty="0" err="1">
                <a:solidFill>
                  <a:srgbClr val="8D9299"/>
                </a:solidFill>
                <a:latin typeface="Aptos" panose="020B0004020202020204" pitchFamily="34" charset="0"/>
              </a:rPr>
              <a:t>df.d</a:t>
            </a:r>
            <a:r>
              <a:rPr lang="en-US" sz="1400" b="0" dirty="0" err="1">
                <a:solidFill>
                  <a:srgbClr val="8D9299"/>
                </a:solidFill>
                <a:effectLst/>
                <a:latin typeface="Aptos" panose="020B0004020202020204" pitchFamily="34" charset="0"/>
              </a:rPr>
              <a:t>escribe</a:t>
            </a:r>
            <a:r>
              <a:rPr lang="en-US" sz="1400" b="0" dirty="0">
                <a:solidFill>
                  <a:srgbClr val="8D9299"/>
                </a:solidFill>
                <a:effectLst/>
                <a:latin typeface="Aptos" panose="020B0004020202020204" pitchFamily="34" charset="0"/>
              </a:rPr>
              <a:t>()</a:t>
            </a:r>
          </a:p>
        </p:txBody>
      </p:sp>
    </p:spTree>
    <p:extLst>
      <p:ext uri="{BB962C8B-B14F-4D97-AF65-F5344CB8AC3E}">
        <p14:creationId xmlns:p14="http://schemas.microsoft.com/office/powerpoint/2010/main" val="2465342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8DE67-0A75-735B-374F-643B475BC637}"/>
            </a:ext>
          </a:extLst>
        </p:cNvPr>
        <p:cNvGrpSpPr/>
        <p:nvPr/>
      </p:nvGrpSpPr>
      <p:grpSpPr>
        <a:xfrm>
          <a:off x="0" y="0"/>
          <a:ext cx="0" cy="0"/>
          <a:chOff x="0" y="0"/>
          <a:chExt cx="0" cy="0"/>
        </a:xfrm>
      </p:grpSpPr>
      <p:sp>
        <p:nvSpPr>
          <p:cNvPr id="54" name="Titre 3">
            <a:extLst>
              <a:ext uri="{FF2B5EF4-FFF2-40B4-BE49-F238E27FC236}">
                <a16:creationId xmlns:a16="http://schemas.microsoft.com/office/drawing/2014/main" id="{DD5ED798-ACC4-849C-D96C-000261883471}"/>
              </a:ext>
            </a:extLst>
          </p:cNvPr>
          <p:cNvSpPr txBox="1">
            <a:spLocks/>
          </p:cNvSpPr>
          <p:nvPr/>
        </p:nvSpPr>
        <p:spPr>
          <a:xfrm>
            <a:off x="425355" y="404665"/>
            <a:ext cx="8261445" cy="830997"/>
          </a:xfrm>
          <a:prstGeom prst="rect">
            <a:avLst/>
          </a:prstGeom>
        </p:spPr>
        <p:txBody>
          <a:bodyPr wrap="square" lIns="0" tIns="0" rIns="0" bIns="0">
            <a:spAutoFit/>
          </a:bodyPr>
          <a:lstStyle>
            <a:lvl1pPr>
              <a:defRPr sz="2700" b="0" i="0">
                <a:solidFill>
                  <a:schemeClr val="tx1"/>
                </a:solidFill>
                <a:latin typeface="Arial MT"/>
                <a:ea typeface="+mj-ea"/>
                <a:cs typeface="Arial MT"/>
              </a:defRPr>
            </a:lvl1pPr>
          </a:lstStyle>
          <a:p>
            <a:r>
              <a:rPr lang="fr-FR" kern="0" dirty="0">
                <a:solidFill>
                  <a:srgbClr val="156C9C"/>
                </a:solidFill>
                <a:latin typeface="Aptos SemiBold" panose="020B0004020202020204" pitchFamily="34" charset="0"/>
              </a:rPr>
              <a:t>3. Data </a:t>
            </a:r>
            <a:r>
              <a:rPr lang="fr-FR" kern="0" dirty="0" err="1">
                <a:solidFill>
                  <a:srgbClr val="156C9C"/>
                </a:solidFill>
                <a:latin typeface="Aptos SemiBold" panose="020B0004020202020204" pitchFamily="34" charset="0"/>
              </a:rPr>
              <a:t>Cleaning</a:t>
            </a:r>
            <a:endParaRPr lang="fr-FR" kern="0" dirty="0">
              <a:solidFill>
                <a:srgbClr val="156C9C"/>
              </a:solidFill>
              <a:latin typeface="Aptos SemiBold" panose="020B0004020202020204" pitchFamily="34" charset="0"/>
            </a:endParaRPr>
          </a:p>
          <a:p>
            <a:endParaRPr lang="fr-FR" kern="0" dirty="0">
              <a:solidFill>
                <a:srgbClr val="156C9C"/>
              </a:solidFill>
              <a:latin typeface="Aptos SemiBold" panose="020B0004020202020204" pitchFamily="34" charset="0"/>
            </a:endParaRPr>
          </a:p>
        </p:txBody>
      </p:sp>
      <p:sp>
        <p:nvSpPr>
          <p:cNvPr id="2" name="object 3">
            <a:extLst>
              <a:ext uri="{FF2B5EF4-FFF2-40B4-BE49-F238E27FC236}">
                <a16:creationId xmlns:a16="http://schemas.microsoft.com/office/drawing/2014/main" id="{FCCF8D7F-0F31-791C-4EBC-AE2FE56157E8}"/>
              </a:ext>
            </a:extLst>
          </p:cNvPr>
          <p:cNvSpPr txBox="1"/>
          <p:nvPr/>
        </p:nvSpPr>
        <p:spPr>
          <a:xfrm>
            <a:off x="425355" y="1062335"/>
            <a:ext cx="6324600" cy="335989"/>
          </a:xfrm>
          <a:prstGeom prst="rect">
            <a:avLst/>
          </a:prstGeom>
        </p:spPr>
        <p:txBody>
          <a:bodyPr vert="horz" wrap="square" lIns="0" tIns="12700" rIns="0" bIns="0" rtlCol="0">
            <a:spAutoFit/>
          </a:bodyPr>
          <a:lstStyle/>
          <a:p>
            <a:pPr marL="12700">
              <a:lnSpc>
                <a:spcPct val="100000"/>
              </a:lnSpc>
              <a:spcBef>
                <a:spcPts val="100"/>
              </a:spcBef>
            </a:pPr>
            <a:r>
              <a:rPr lang="fr-FR" sz="2100" dirty="0">
                <a:solidFill>
                  <a:srgbClr val="8D9299"/>
                </a:solidFill>
                <a:latin typeface="Aptos Display" panose="020B0004020202020204" pitchFamily="34" charset="0"/>
                <a:cs typeface="Arial MT"/>
              </a:rPr>
              <a:t>Handling </a:t>
            </a:r>
            <a:r>
              <a:rPr lang="fr-FR" sz="2100" dirty="0" err="1">
                <a:solidFill>
                  <a:srgbClr val="8D9299"/>
                </a:solidFill>
                <a:latin typeface="Aptos Display" panose="020B0004020202020204" pitchFamily="34" charset="0"/>
                <a:cs typeface="Arial MT"/>
              </a:rPr>
              <a:t>Scaling</a:t>
            </a:r>
            <a:r>
              <a:rPr lang="fr-FR" sz="2100" dirty="0">
                <a:solidFill>
                  <a:srgbClr val="8D9299"/>
                </a:solidFill>
                <a:latin typeface="Aptos Display" panose="020B0004020202020204" pitchFamily="34" charset="0"/>
                <a:cs typeface="Arial MT"/>
              </a:rPr>
              <a:t> Issues :</a:t>
            </a:r>
            <a:endParaRPr sz="2100" dirty="0">
              <a:latin typeface="Aptos Display" panose="020B0004020202020204" pitchFamily="34" charset="0"/>
              <a:cs typeface="Arial MT"/>
            </a:endParaRPr>
          </a:p>
        </p:txBody>
      </p:sp>
      <p:pic>
        <p:nvPicPr>
          <p:cNvPr id="4" name="Image 3">
            <a:extLst>
              <a:ext uri="{FF2B5EF4-FFF2-40B4-BE49-F238E27FC236}">
                <a16:creationId xmlns:a16="http://schemas.microsoft.com/office/drawing/2014/main" id="{6609E5B2-094A-AE8B-BABC-02089E35EEA0}"/>
              </a:ext>
            </a:extLst>
          </p:cNvPr>
          <p:cNvPicPr>
            <a:picLocks noChangeAspect="1"/>
          </p:cNvPicPr>
          <p:nvPr/>
        </p:nvPicPr>
        <p:blipFill>
          <a:blip r:embed="rId2"/>
          <a:stretch>
            <a:fillRect/>
          </a:stretch>
        </p:blipFill>
        <p:spPr>
          <a:xfrm>
            <a:off x="1556786" y="2667001"/>
            <a:ext cx="2057400" cy="2475437"/>
          </a:xfrm>
          <a:prstGeom prst="rect">
            <a:avLst/>
          </a:prstGeom>
        </p:spPr>
      </p:pic>
      <p:sp>
        <p:nvSpPr>
          <p:cNvPr id="8" name="ZoneTexte 7">
            <a:extLst>
              <a:ext uri="{FF2B5EF4-FFF2-40B4-BE49-F238E27FC236}">
                <a16:creationId xmlns:a16="http://schemas.microsoft.com/office/drawing/2014/main" id="{09846326-992A-561A-EC46-0BFAD8353DC7}"/>
              </a:ext>
            </a:extLst>
          </p:cNvPr>
          <p:cNvSpPr txBox="1"/>
          <p:nvPr/>
        </p:nvSpPr>
        <p:spPr>
          <a:xfrm>
            <a:off x="311737" y="1571651"/>
            <a:ext cx="9282526" cy="369332"/>
          </a:xfrm>
          <a:prstGeom prst="rect">
            <a:avLst/>
          </a:prstGeom>
          <a:noFill/>
        </p:spPr>
        <p:txBody>
          <a:bodyPr wrap="square">
            <a:spAutoFit/>
          </a:bodyPr>
          <a:lstStyle/>
          <a:p>
            <a:r>
              <a:rPr lang="en-US" dirty="0">
                <a:latin typeface="Aptos" panose="020B0004020202020204" pitchFamily="34" charset="0"/>
              </a:rPr>
              <a:t>The values appear to be stored as decimals instead of percentages (0.05 representing 5%)</a:t>
            </a:r>
            <a:endParaRPr lang="fr-FR" dirty="0">
              <a:latin typeface="Aptos" panose="020B0004020202020204" pitchFamily="34" charset="0"/>
            </a:endParaRPr>
          </a:p>
        </p:txBody>
      </p:sp>
      <p:pic>
        <p:nvPicPr>
          <p:cNvPr id="10" name="Image 9">
            <a:extLst>
              <a:ext uri="{FF2B5EF4-FFF2-40B4-BE49-F238E27FC236}">
                <a16:creationId xmlns:a16="http://schemas.microsoft.com/office/drawing/2014/main" id="{A0F7A528-3E42-D0D8-47D7-28952ADF487E}"/>
              </a:ext>
            </a:extLst>
          </p:cNvPr>
          <p:cNvPicPr>
            <a:picLocks noChangeAspect="1"/>
          </p:cNvPicPr>
          <p:nvPr/>
        </p:nvPicPr>
        <p:blipFill>
          <a:blip r:embed="rId3"/>
          <a:stretch>
            <a:fillRect/>
          </a:stretch>
        </p:blipFill>
        <p:spPr>
          <a:xfrm>
            <a:off x="5943600" y="2667000"/>
            <a:ext cx="2057400" cy="2475438"/>
          </a:xfrm>
          <a:prstGeom prst="rect">
            <a:avLst/>
          </a:prstGeom>
        </p:spPr>
      </p:pic>
      <p:sp>
        <p:nvSpPr>
          <p:cNvPr id="11" name="Flèche : droite 10">
            <a:extLst>
              <a:ext uri="{FF2B5EF4-FFF2-40B4-BE49-F238E27FC236}">
                <a16:creationId xmlns:a16="http://schemas.microsoft.com/office/drawing/2014/main" id="{FB0EB727-E9F4-6911-A5AE-22DD70F62856}"/>
              </a:ext>
            </a:extLst>
          </p:cNvPr>
          <p:cNvSpPr/>
          <p:nvPr/>
        </p:nvSpPr>
        <p:spPr>
          <a:xfrm>
            <a:off x="3940693" y="3752319"/>
            <a:ext cx="1676400" cy="304800"/>
          </a:xfrm>
          <a:prstGeom prst="rightArrow">
            <a:avLst/>
          </a:prstGeom>
          <a:noFill/>
          <a:ln>
            <a:solidFill>
              <a:srgbClr val="156C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err="1">
                <a:solidFill>
                  <a:srgbClr val="156C9C"/>
                </a:solidFill>
              </a:rPr>
              <a:t>Multiply</a:t>
            </a:r>
            <a:r>
              <a:rPr lang="fr-FR" sz="1050" dirty="0">
                <a:solidFill>
                  <a:srgbClr val="156C9C"/>
                </a:solidFill>
              </a:rPr>
              <a:t> by 100</a:t>
            </a:r>
          </a:p>
        </p:txBody>
      </p:sp>
    </p:spTree>
    <p:extLst>
      <p:ext uri="{BB962C8B-B14F-4D97-AF65-F5344CB8AC3E}">
        <p14:creationId xmlns:p14="http://schemas.microsoft.com/office/powerpoint/2010/main" val="1679363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1003</TotalTime>
  <Words>2543</Words>
  <Application>Microsoft Office PowerPoint</Application>
  <PresentationFormat>Format A4 (210 x 297 mm)</PresentationFormat>
  <Paragraphs>314</Paragraphs>
  <Slides>36</Slides>
  <Notes>0</Notes>
  <HiddenSlides>1</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36</vt:i4>
      </vt:variant>
    </vt:vector>
  </HeadingPairs>
  <TitlesOfParts>
    <vt:vector size="46" baseType="lpstr">
      <vt:lpstr>Aptos</vt:lpstr>
      <vt:lpstr>Aptos Display</vt:lpstr>
      <vt:lpstr>Aptos ExtraBold</vt:lpstr>
      <vt:lpstr>Aptos SemiBold</vt:lpstr>
      <vt:lpstr>Arial</vt:lpstr>
      <vt:lpstr>Arial MT</vt:lpstr>
      <vt:lpstr>Calibri</vt:lpstr>
      <vt:lpstr>Wingdings</vt:lpstr>
      <vt:lpstr>Office Theme</vt:lpstr>
      <vt:lpstr>Objet d’environnement du Gestionnaire de liaisons</vt:lpstr>
      <vt:lpstr>Présentation PowerPoint</vt:lpstr>
      <vt:lpstr>CONTENT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European  Private Equity Outlook 2018</dc:title>
  <dc:creator>Dvorak, Miroslav</dc:creator>
  <cp:lastModifiedBy>Mohammed El Barhichi</cp:lastModifiedBy>
  <cp:revision>5</cp:revision>
  <dcterms:created xsi:type="dcterms:W3CDTF">2024-12-03T09:40:11Z</dcterms:created>
  <dcterms:modified xsi:type="dcterms:W3CDTF">2024-12-04T11:52:07Z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2019-02-25T00:00:00Z</vt:filetime>
  </property>
  <property fmtid="{D5CDD505-2E9C-101B-9397-08002B2CF9AE}" pid="3" name="Creator">
    <vt:lpwstr>Microsoft® PowerPoint® 2016</vt:lpwstr>
  </property>
  <property fmtid="{D5CDD505-2E9C-101B-9397-08002B2CF9AE}" pid="4" name="LastSaved">
    <vt:filetime>2024-12-03T00:00:00Z</vt:filetime>
  </property>
</Properties>
</file>